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4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0.xlsx"/></Relationships>

</file>

<file path=ppt/charts/_rels/chart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1.xlsx"/></Relationships>

</file>

<file path=ppt/charts/_rels/chart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2.xlsx"/></Relationships>

</file>

<file path=ppt/charts/_rels/chart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3.xlsx"/></Relationships>

</file>

<file path=ppt/charts/_rels/chart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4.xlsx"/></Relationships>

</file>

<file path=ppt/charts/_rels/chart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5.xlsx"/></Relationships>

</file>

<file path=ppt/charts/_rels/chart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6.xlsx"/></Relationships>

</file>

<file path=ppt/charts/_rels/chart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7.xlsx"/></Relationships>

</file>

<file path=ppt/charts/_rels/chart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8.xlsx"/></Relationships>

</file>

<file path=ppt/charts/_rels/chart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9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_rels/chart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0.xlsx"/></Relationships>

</file>

<file path=ppt/charts/_rels/chart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1.xlsx"/></Relationships>

</file>

<file path=ppt/charts/_rels/chart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2.xlsx"/></Relationships>

</file>

<file path=ppt/charts/_rels/chart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3.xlsx"/></Relationships>

</file>

<file path=ppt/charts/_rels/chart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4.xlsx"/></Relationships>

</file>

<file path=ppt/charts/_rels/chart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5.xlsx"/></Relationships>
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3.xlsx"/></Relationships>
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4.xlsx"/></Relationships>
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5.xlsx"/></Relationships>
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6.xlsx"/></Relationships>
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7.xlsx"/></Relationships>
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8.xlsx"/></Relationships>

</file>

<file path=ppt/charts/_rels/chart9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9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363788"/>
          <c:y val="0.042092"/>
          <c:w val="0.958621"/>
          <c:h val="0.93313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/>
            </c:strRef>
          </c:tx>
          <c:spPr>
            <a:solidFill>
              <a:srgbClr val="FFFFFF"/>
            </a:solidFill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effectLst>
                      <a:outerShdw sx="100000" sy="100000" kx="0" ky="0" algn="tl" rotWithShape="1" blurRad="63500" dist="38100" dir="5273901">
                        <a:srgbClr val="000000">
                          <a:alpha val="100000"/>
                        </a:srgbClr>
                      </a:outerShdw>
                    </a:effectLst>
                    <a:latin typeface="Helvetica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Sheet1!$B$2:$B$3</c:f>
              <c:numCache>
                <c:ptCount val="2"/>
                <c:pt idx="0">
                  <c:v>1.000000</c:v>
                </c:pt>
                <c:pt idx="1">
                  <c:v>2.000000</c:v>
                </c:pt>
              </c:numCache>
            </c:numRef>
          </c:xVal>
          <c:yVal>
            <c:numRef>
              <c:f>Sheet1!$C$2:$C$3</c:f>
              <c:numCache>
                <c:ptCount val="2"/>
                <c:pt idx="0">
                  <c:v>10.000000</c:v>
                </c:pt>
                <c:pt idx="1">
                  <c:v>24.000000</c:v>
                </c:pt>
              </c:numCache>
            </c:numRef>
          </c:yVal>
          <c:smooth val="0"/>
        </c:ser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63874"/>
          <c:y val="0.0557221"/>
          <c:w val="0.790549"/>
          <c:h val="0.8528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683.000000</c:v>
                </c:pt>
                <c:pt idx="1">
                  <c:v>162.000000</c:v>
                </c:pt>
                <c:pt idx="2">
                  <c:v>125.000000</c:v>
                </c:pt>
                <c:pt idx="3">
                  <c:v>87.000000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649.000000</c:v>
                </c:pt>
                <c:pt idx="1">
                  <c:v>141.000000</c:v>
                </c:pt>
                <c:pt idx="2">
                  <c:v>116.000000</c:v>
                </c:pt>
                <c:pt idx="3">
                  <c:v>82.000000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21.667"/>
        <c:minorUnit val="60.8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5"/>
          <c:y val="0.0512591"/>
          <c:w val="0.285645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53471"/>
          <c:y val="0.0559168"/>
          <c:w val="0.841529"/>
          <c:h val="0.8558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42.100000</c:v>
                </c:pt>
                <c:pt idx="1">
                  <c:v>39.800000</c:v>
                </c:pt>
                <c:pt idx="2">
                  <c:v>45.100000</c:v>
                </c:pt>
                <c:pt idx="3">
                  <c:v>64.400000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43.500000</c:v>
                </c:pt>
                <c:pt idx="1">
                  <c:v>41.800000</c:v>
                </c:pt>
                <c:pt idx="2">
                  <c:v>47.900000</c:v>
                </c:pt>
                <c:pt idx="3">
                  <c:v>65.900000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1.6667"/>
        <c:minorUnit val="5.83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0542"/>
          <c:y val="0.0511413"/>
          <c:w val="0.305479"/>
          <c:h val="0.14615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63874"/>
          <c:y val="0.0557221"/>
          <c:w val="0.790549"/>
          <c:h val="0.8528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683.000000</c:v>
                </c:pt>
                <c:pt idx="1">
                  <c:v>162.000000</c:v>
                </c:pt>
                <c:pt idx="2">
                  <c:v>125.000000</c:v>
                </c:pt>
                <c:pt idx="3">
                  <c:v>87.000000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517.000000</c:v>
                </c:pt>
                <c:pt idx="1">
                  <c:v>138.000000</c:v>
                </c:pt>
                <c:pt idx="2">
                  <c:v>114.000000</c:v>
                </c:pt>
                <c:pt idx="3">
                  <c:v>81.000000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21.667"/>
        <c:minorUnit val="60.8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5"/>
          <c:y val="0.0512591"/>
          <c:w val="0.285645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53471"/>
          <c:y val="0.0559168"/>
          <c:w val="0.841529"/>
          <c:h val="0.8558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42.100000</c:v>
                </c:pt>
                <c:pt idx="1">
                  <c:v>39.800000</c:v>
                </c:pt>
                <c:pt idx="2">
                  <c:v>45.100000</c:v>
                </c:pt>
                <c:pt idx="3">
                  <c:v>64.400000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42.900000</c:v>
                </c:pt>
                <c:pt idx="1">
                  <c:v>41.500000</c:v>
                </c:pt>
                <c:pt idx="2">
                  <c:v>46.900000</c:v>
                </c:pt>
                <c:pt idx="3">
                  <c:v>65.200000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1.6667"/>
        <c:minorUnit val="5.83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0542"/>
          <c:y val="0.0511413"/>
          <c:w val="0.305479"/>
          <c:h val="0.14615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63874"/>
          <c:y val="0.0557221"/>
          <c:w val="0.790549"/>
          <c:h val="0.8528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683.000000</c:v>
                </c:pt>
                <c:pt idx="1">
                  <c:v>162.000000</c:v>
                </c:pt>
                <c:pt idx="2">
                  <c:v>125.000000</c:v>
                </c:pt>
                <c:pt idx="3">
                  <c:v>87.000000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572.000000</c:v>
                </c:pt>
                <c:pt idx="1">
                  <c:v>144.000000</c:v>
                </c:pt>
                <c:pt idx="2">
                  <c:v>116.000000</c:v>
                </c:pt>
                <c:pt idx="3">
                  <c:v>83.000000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21.667"/>
        <c:minorUnit val="60.8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5"/>
          <c:y val="0.0512591"/>
          <c:w val="0.285645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53471"/>
          <c:y val="0.0559168"/>
          <c:w val="0.841529"/>
          <c:h val="0.8558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42.100000</c:v>
                </c:pt>
                <c:pt idx="1">
                  <c:v>39.800000</c:v>
                </c:pt>
                <c:pt idx="2">
                  <c:v>45.100000</c:v>
                </c:pt>
                <c:pt idx="3">
                  <c:v>64.400000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43.900000</c:v>
                </c:pt>
                <c:pt idx="1">
                  <c:v>43.100000</c:v>
                </c:pt>
                <c:pt idx="2">
                  <c:v>50.800000</c:v>
                </c:pt>
                <c:pt idx="3">
                  <c:v>67.300000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1.6667"/>
        <c:minorUnit val="5.83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0542"/>
          <c:y val="0.0511413"/>
          <c:w val="0.305479"/>
          <c:h val="0.14615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63874"/>
          <c:y val="0.0557221"/>
          <c:w val="0.790549"/>
          <c:h val="0.8528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683.000000</c:v>
                </c:pt>
                <c:pt idx="1">
                  <c:v>162.000000</c:v>
                </c:pt>
                <c:pt idx="2">
                  <c:v>125.000000</c:v>
                </c:pt>
                <c:pt idx="3">
                  <c:v>87.000000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484.000000</c:v>
                </c:pt>
                <c:pt idx="1">
                  <c:v>135.000000</c:v>
                </c:pt>
                <c:pt idx="2">
                  <c:v>109.000000</c:v>
                </c:pt>
                <c:pt idx="3">
                  <c:v>79.000000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21.667"/>
        <c:minorUnit val="60.8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5"/>
          <c:y val="0.0512591"/>
          <c:w val="0.285645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04669"/>
          <c:y val="0.0610687"/>
          <c:w val="0.934533"/>
          <c:h val="0.8437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0"/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2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42.100000</c:v>
                </c:pt>
                <c:pt idx="1">
                  <c:v>39.800000</c:v>
                </c:pt>
                <c:pt idx="2">
                  <c:v>45.100000</c:v>
                </c:pt>
                <c:pt idx="3">
                  <c:v>64.400000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2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42.300000</c:v>
                </c:pt>
                <c:pt idx="1">
                  <c:v>41.600000</c:v>
                </c:pt>
                <c:pt idx="2">
                  <c:v>47.300000</c:v>
                </c:pt>
                <c:pt idx="3">
                  <c:v>65.600000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  <c:numCache>
                <c:ptCount val="0"/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04669"/>
          <c:y val="0.0610687"/>
          <c:w val="0.934533"/>
          <c:h val="0.8437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0"/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2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42.100000</c:v>
                </c:pt>
                <c:pt idx="1">
                  <c:v>39.800000</c:v>
                </c:pt>
                <c:pt idx="2">
                  <c:v>45.100000</c:v>
                </c:pt>
                <c:pt idx="3">
                  <c:v>64.400000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2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43.500000</c:v>
                </c:pt>
                <c:pt idx="1">
                  <c:v>41.800000</c:v>
                </c:pt>
                <c:pt idx="2">
                  <c:v>47.900000</c:v>
                </c:pt>
                <c:pt idx="3">
                  <c:v>65.900000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  <c:numCache>
                <c:ptCount val="0"/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04669"/>
          <c:y val="0.0610687"/>
          <c:w val="0.934533"/>
          <c:h val="0.8437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0"/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2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42.100000</c:v>
                </c:pt>
                <c:pt idx="1">
                  <c:v>39.800000</c:v>
                </c:pt>
                <c:pt idx="2">
                  <c:v>45.100000</c:v>
                </c:pt>
                <c:pt idx="3">
                  <c:v>64.400000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2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42.900000</c:v>
                </c:pt>
                <c:pt idx="1">
                  <c:v>41.500000</c:v>
                </c:pt>
                <c:pt idx="2">
                  <c:v>46.900000</c:v>
                </c:pt>
                <c:pt idx="3">
                  <c:v>65.200000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  <c:numCache>
                <c:ptCount val="0"/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363788"/>
          <c:y val="0.042092"/>
          <c:w val="0.958621"/>
          <c:h val="0.93313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/>
            </c:strRef>
          </c:tx>
          <c:spPr>
            <a:solidFill>
              <a:srgbClr val="FFFFFF"/>
            </a:solidFill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effectLst>
                      <a:outerShdw sx="100000" sy="100000" kx="0" ky="0" algn="tl" rotWithShape="1" blurRad="63500" dist="38100" dir="5273901">
                        <a:srgbClr val="000000">
                          <a:alpha val="100000"/>
                        </a:srgbClr>
                      </a:outerShdw>
                    </a:effectLst>
                    <a:latin typeface="Helvetica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Sheet1!$B$2:$B$3</c:f>
              <c:numCache>
                <c:ptCount val="2"/>
                <c:pt idx="0">
                  <c:v>2.200000</c:v>
                </c:pt>
                <c:pt idx="1">
                  <c:v>2.800000</c:v>
                </c:pt>
              </c:numCache>
            </c:numRef>
          </c:xVal>
          <c:yVal>
            <c:numRef>
              <c:f>Sheet1!$C$2:$C$3</c:f>
              <c:numCache>
                <c:ptCount val="2"/>
                <c:pt idx="0">
                  <c:v>22.000000</c:v>
                </c:pt>
                <c:pt idx="1">
                  <c:v>20.000000</c:v>
                </c:pt>
              </c:numCache>
            </c:numRef>
          </c:yVal>
          <c:smooth val="0"/>
        </c:ser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604669"/>
          <c:y val="0.0610687"/>
          <c:w val="0.934533"/>
          <c:h val="0.8437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0"/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2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42.100000</c:v>
                </c:pt>
                <c:pt idx="1">
                  <c:v>39.800000</c:v>
                </c:pt>
                <c:pt idx="2">
                  <c:v>45.100000</c:v>
                </c:pt>
                <c:pt idx="3">
                  <c:v>64.400000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20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ptCount val="4"/>
                <c:pt idx="0">
                  <c:v>43.900000</c:v>
                </c:pt>
                <c:pt idx="1">
                  <c:v>43.100000</c:v>
                </c:pt>
                <c:pt idx="2">
                  <c:v>50.800000</c:v>
                </c:pt>
                <c:pt idx="3">
                  <c:v>67.300000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  <c:numCache>
                <c:ptCount val="0"/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194" u="none">
                <a:solidFill>
                  <a:srgbClr val="444444"/>
                </a:solidFill>
                <a:latin typeface="Helvetica Neue"/>
              </a:defRPr>
            </a:pPr>
            <a:r>
              <a:rPr b="1" i="0" strike="noStrike" sz="2194" u="non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"/>
          <c:y val="0"/>
          <c:w val="0.189422"/>
          <c:h val="0.092505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64554"/>
          <c:y val="0.0925059"/>
          <c:w val="0.830446"/>
          <c:h val="0.829306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spPr>
              <a:solidFill>
                <a:srgbClr val="5862C2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%" sourceLinked="0"/>
              <c:txPr>
                <a:bodyPr/>
                <a:lstStyle/>
                <a:p>
                  <a:pPr>
                    <a:defRPr b="1" i="0" strike="noStrike" sz="1646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63500" dist="35135" dir="5388752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0%" sourceLinked="0"/>
              <c:txPr>
                <a:bodyPr/>
                <a:lstStyle/>
                <a:p>
                  <a:pPr>
                    <a:defRPr b="1" i="0" strike="noStrike" sz="1646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63500" dist="35135" dir="5388752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%" sourceLinked="0"/>
            <c:txPr>
              <a:bodyPr/>
              <a:lstStyle/>
              <a:p>
                <a:pPr>
                  <a:defRPr b="1" i="0" strike="noStrike" sz="1646" u="none">
                    <a:solidFill>
                      <a:srgbClr val="FFFFFF"/>
                    </a:solidFill>
                    <a:effectLst>
                      <a:outerShdw sx="100000" sy="100000" kx="0" ky="0" algn="tl" rotWithShape="1" blurRad="63500" dist="35135" dir="5388752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ptCount val="2"/>
              <c:pt idx="0">
                <c:v>0.451000</c:v>
              </c:pt>
              <c:pt idx="1">
                <c:v>0.462000</c:v>
              </c:pt>
            </c:numLit>
          </c:val>
        </c:ser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b="1" i="0" strike="noStrike" sz="1646" u="none">
                <a:solidFill>
                  <a:srgbClr val="444444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0.55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1371" u="none">
                <a:solidFill>
                  <a:srgbClr val="444444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0.1375"/>
        <c:minorUnit val="0.06875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194" u="none">
                <a:solidFill>
                  <a:srgbClr val="444444"/>
                </a:solidFill>
                <a:latin typeface="Helvetica Neue"/>
              </a:defRPr>
            </a:pPr>
            <a:r>
              <a:rPr b="1" i="0" strike="noStrike" sz="2194" u="non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"/>
          <c:y val="0"/>
          <c:w val="0.189422"/>
          <c:h val="0.092505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64554"/>
          <c:y val="0.0925059"/>
          <c:w val="0.830446"/>
          <c:h val="0.829306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spPr>
              <a:solidFill>
                <a:srgbClr val="5862C2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%" sourceLinked="0"/>
              <c:txPr>
                <a:bodyPr/>
                <a:lstStyle/>
                <a:p>
                  <a:pPr>
                    <a:defRPr b="1" i="0" strike="noStrike" sz="1646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63500" dist="35135" dir="5388752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0%" sourceLinked="0"/>
              <c:txPr>
                <a:bodyPr/>
                <a:lstStyle/>
                <a:p>
                  <a:pPr>
                    <a:defRPr b="1" i="0" strike="noStrike" sz="1646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63500" dist="35135" dir="5388752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%" sourceLinked="0"/>
            <c:txPr>
              <a:bodyPr/>
              <a:lstStyle/>
              <a:p>
                <a:pPr>
                  <a:defRPr b="1" i="0" strike="noStrike" sz="1646" u="none">
                    <a:solidFill>
                      <a:srgbClr val="FFFFFF"/>
                    </a:solidFill>
                    <a:effectLst>
                      <a:outerShdw sx="100000" sy="100000" kx="0" ky="0" algn="tl" rotWithShape="1" blurRad="63500" dist="35135" dir="5388752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ptCount val="2"/>
              <c:pt idx="0">
                <c:v>0.451000</c:v>
              </c:pt>
              <c:pt idx="1">
                <c:v>0.473000</c:v>
              </c:pt>
            </c:numLit>
          </c:val>
        </c:ser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b="1" i="0" strike="noStrike" sz="1646" u="none">
                <a:solidFill>
                  <a:srgbClr val="444444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0.55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1371" u="none">
                <a:solidFill>
                  <a:srgbClr val="444444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0.1375"/>
        <c:minorUnit val="0.06875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194" u="none">
                <a:solidFill>
                  <a:srgbClr val="444444"/>
                </a:solidFill>
                <a:latin typeface="Helvetica Neue"/>
              </a:defRPr>
            </a:pPr>
            <a:r>
              <a:rPr b="1" i="0" strike="noStrike" sz="2194" u="non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"/>
          <c:y val="0"/>
          <c:w val="0.189422"/>
          <c:h val="0.092505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64554"/>
          <c:y val="0.0925059"/>
          <c:w val="0.830446"/>
          <c:h val="0.829306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spPr>
              <a:solidFill>
                <a:srgbClr val="5862C2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%" sourceLinked="0"/>
              <c:txPr>
                <a:bodyPr/>
                <a:lstStyle/>
                <a:p>
                  <a:pPr>
                    <a:defRPr b="1" i="0" strike="noStrike" sz="1646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63500" dist="35135" dir="5388752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0%" sourceLinked="0"/>
              <c:txPr>
                <a:bodyPr/>
                <a:lstStyle/>
                <a:p>
                  <a:pPr>
                    <a:defRPr b="1" i="0" strike="noStrike" sz="1646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63500" dist="35135" dir="5388752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%" sourceLinked="0"/>
            <c:txPr>
              <a:bodyPr/>
              <a:lstStyle/>
              <a:p>
                <a:pPr>
                  <a:defRPr b="1" i="0" strike="noStrike" sz="1646" u="none">
                    <a:solidFill>
                      <a:srgbClr val="FFFFFF"/>
                    </a:solidFill>
                    <a:effectLst>
                      <a:outerShdw sx="100000" sy="100000" kx="0" ky="0" algn="tl" rotWithShape="1" blurRad="63500" dist="35135" dir="5388752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ptCount val="2"/>
              <c:pt idx="0">
                <c:v>0.451000</c:v>
              </c:pt>
              <c:pt idx="1">
                <c:v>0.479000</c:v>
              </c:pt>
            </c:numLit>
          </c:val>
        </c:ser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b="1" i="0" strike="noStrike" sz="1646" u="none">
                <a:solidFill>
                  <a:srgbClr val="444444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0.55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1371" u="none">
                <a:solidFill>
                  <a:srgbClr val="444444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0.1375"/>
        <c:minorUnit val="0.06875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194" u="none">
                <a:solidFill>
                  <a:srgbClr val="444444"/>
                </a:solidFill>
                <a:latin typeface="Helvetica Neue"/>
              </a:defRPr>
            </a:pPr>
            <a:r>
              <a:rPr b="1" i="0" strike="noStrike" sz="2194" u="non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"/>
          <c:y val="0"/>
          <c:w val="0.189422"/>
          <c:h val="0.092505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64554"/>
          <c:y val="0.0925059"/>
          <c:w val="0.830446"/>
          <c:h val="0.829306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spPr>
              <a:solidFill>
                <a:srgbClr val="5862C2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%" sourceLinked="0"/>
              <c:txPr>
                <a:bodyPr/>
                <a:lstStyle/>
                <a:p>
                  <a:pPr>
                    <a:defRPr b="1" i="0" strike="noStrike" sz="1646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63500" dist="35135" dir="5388752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0%" sourceLinked="0"/>
              <c:txPr>
                <a:bodyPr/>
                <a:lstStyle/>
                <a:p>
                  <a:pPr>
                    <a:defRPr b="1" i="0" strike="noStrike" sz="1646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63500" dist="35135" dir="5388752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%" sourceLinked="0"/>
            <c:txPr>
              <a:bodyPr/>
              <a:lstStyle/>
              <a:p>
                <a:pPr>
                  <a:defRPr b="1" i="0" strike="noStrike" sz="1646" u="none">
                    <a:solidFill>
                      <a:srgbClr val="FFFFFF"/>
                    </a:solidFill>
                    <a:effectLst>
                      <a:outerShdw sx="100000" sy="100000" kx="0" ky="0" algn="tl" rotWithShape="1" blurRad="63500" dist="35135" dir="5388752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ptCount val="2"/>
              <c:pt idx="0">
                <c:v>0.451000</c:v>
              </c:pt>
              <c:pt idx="1">
                <c:v>0.469000</c:v>
              </c:pt>
            </c:numLit>
          </c:val>
        </c:ser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b="1" i="0" strike="noStrike" sz="1646" u="none">
                <a:solidFill>
                  <a:srgbClr val="444444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0.55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1371" u="none">
                <a:solidFill>
                  <a:srgbClr val="444444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0.1375"/>
        <c:minorUnit val="0.06875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title>
      <c:tx>
        <c:rich>
          <a:bodyPr rot="0"/>
          <a:lstStyle/>
          <a:p>
            <a:pPr>
              <a:defRPr b="1" i="0" strike="noStrike" sz="2194" u="none">
                <a:solidFill>
                  <a:srgbClr val="444444"/>
                </a:solidFill>
                <a:latin typeface="Helvetica Neue"/>
              </a:defRPr>
            </a:pPr>
            <a:r>
              <a:rPr b="1" i="0" strike="noStrike" sz="2194" u="non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"/>
          <c:y val="0"/>
          <c:w val="0.189422"/>
          <c:h val="0.0925059"/>
        </c:manualLayout>
      </c:layout>
      <c:overlay val="1"/>
      <c:spPr>
        <a:noFill/>
        <a:effectLst/>
      </c:spPr>
    </c:title>
    <c:autoTitleDeleted val="1"/>
    <c:plotArea>
      <c:layout>
        <c:manualLayout>
          <c:layoutTarget val="inner"/>
          <c:xMode val="edge"/>
          <c:yMode val="edge"/>
          <c:x val="0.164554"/>
          <c:y val="0.0925059"/>
          <c:w val="0.830446"/>
          <c:h val="0.829306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spPr>
              <a:solidFill>
                <a:srgbClr val="5862C2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</c:dPt>
          <c:dLbls>
            <c:dLbl>
              <c:idx val="0"/>
              <c:numFmt formatCode="0%" sourceLinked="0"/>
              <c:txPr>
                <a:bodyPr/>
                <a:lstStyle/>
                <a:p>
                  <a:pPr>
                    <a:defRPr b="1" i="0" strike="noStrike" sz="1646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63500" dist="35135" dir="5388752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numFmt formatCode="0%" sourceLinked="0"/>
              <c:txPr>
                <a:bodyPr/>
                <a:lstStyle/>
                <a:p>
                  <a:pPr>
                    <a:defRPr b="1" i="0" strike="noStrike" sz="1646" u="none">
                      <a:solidFill>
                        <a:srgbClr val="FFFFFF"/>
                      </a:solidFill>
                      <a:effectLst>
                        <a:outerShdw sx="100000" sy="100000" kx="0" ky="0" algn="tl" rotWithShape="1" blurRad="63500" dist="35135" dir="5388752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</c:dLbl>
            <c:numFmt formatCode="0%" sourceLinked="0"/>
            <c:txPr>
              <a:bodyPr/>
              <a:lstStyle/>
              <a:p>
                <a:pPr>
                  <a:defRPr b="1" i="0" strike="noStrike" sz="1646" u="none">
                    <a:solidFill>
                      <a:srgbClr val="FFFFFF"/>
                    </a:solidFill>
                    <a:effectLst>
                      <a:outerShdw sx="100000" sy="100000" kx="0" ky="0" algn="tl" rotWithShape="1" blurRad="63500" dist="35135" dir="5388752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ptCount val="2"/>
              <c:pt idx="0">
                <c:v>0.451000</c:v>
              </c:pt>
              <c:pt idx="1">
                <c:v>0.508000</c:v>
              </c:pt>
            </c:numLit>
          </c:val>
        </c:ser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b="1" i="0" strike="noStrike" sz="1646" u="none">
                <a:solidFill>
                  <a:srgbClr val="444444"/>
                </a:solidFill>
                <a:latin typeface="Helvetica Neue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0.55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1" i="0" strike="noStrike" sz="1371" u="none">
                <a:solidFill>
                  <a:srgbClr val="444444"/>
                </a:solidFill>
                <a:latin typeface="Helvetica Neue"/>
              </a:defRPr>
            </a:pPr>
          </a:p>
        </c:txPr>
        <c:crossAx val="2094734552"/>
        <c:crosses val="autoZero"/>
        <c:crossBetween val="between"/>
        <c:majorUnit val="0.1375"/>
        <c:minorUnit val="0.06875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335974"/>
          <c:y val="0.0432976"/>
          <c:w val="0.961403"/>
          <c:h val="0.93157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/>
            </c:strRef>
          </c:tx>
          <c:spPr>
            <a:solidFill>
              <a:srgbClr val="FFFFFF"/>
            </a:solidFill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effectLst>
                      <a:outerShdw sx="100000" sy="100000" kx="0" ky="0" algn="tl" rotWithShape="1" blurRad="63500" dist="38100" dir="5273901">
                        <a:srgbClr val="000000">
                          <a:alpha val="100000"/>
                        </a:srgbClr>
                      </a:outerShdw>
                    </a:effectLst>
                    <a:latin typeface="Helvetica"/>
                  </a:defRPr>
                </a:pPr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xVal>
            <c:numRef>
              <c:f>Sheet1!$B$2:$B$3</c:f>
              <c:numCache>
                <c:ptCount val="2"/>
                <c:pt idx="0">
                  <c:v>1.200000</c:v>
                </c:pt>
                <c:pt idx="1">
                  <c:v>3.500000</c:v>
                </c:pt>
              </c:numCache>
            </c:numRef>
          </c:xVal>
          <c:yVal>
            <c:numRef>
              <c:f>Sheet1!$C$2:$C$3</c:f>
              <c:numCache>
                <c:ptCount val="2"/>
                <c:pt idx="0">
                  <c:v>28.000000</c:v>
                </c:pt>
                <c:pt idx="1">
                  <c:v>9.000000</c:v>
                </c:pt>
              </c:numCache>
            </c:numRef>
          </c:yVal>
          <c:smooth val="0"/>
        </c:ser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1000" u="none">
                <a:solidFill>
                  <a:srgbClr val="000000"/>
                </a:solidFill>
                <a:latin typeface="Helvetica"/>
              </a:defRPr>
            </a:pPr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29053"/>
          <c:y val="0.0610687"/>
          <c:w val="0.865947"/>
          <c:h val="0.84373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RESCAL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>RESCAL      SE          NTN        TransE</c:v>
                </c:pt>
              </c:strCache>
            </c:strRef>
          </c:cat>
          <c:val>
            <c:numRef>
              <c:f>Sheet1!$B$2:$B$2</c:f>
              <c:numCache>
                <c:ptCount val="1"/>
                <c:pt idx="0">
                  <c:v>44.100000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3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>RESCAL      SE          NTN        TransE</c:v>
                </c:pt>
              </c:strCache>
            </c:strRef>
          </c:cat>
          <c:val>
            <c:numRef>
              <c:f>Sheet1!$C$2:$C$2</c:f>
              <c:numCache>
                <c:ptCount val="1"/>
                <c:pt idx="0">
                  <c:v>39.800000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NTN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7"/>
                    <a:satOff val="23858"/>
                    <a:lumOff val="7773"/>
                  </a:schemeClr>
                </a:gs>
                <a:gs pos="100000">
                  <a:schemeClr val="accent3">
                    <a:hueOff val="-192295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>RESCAL      SE          NTN        TransE</c:v>
                </c:pt>
              </c:strCache>
            </c:strRef>
          </c:cat>
          <c:val>
            <c:numRef>
              <c:f>Sheet1!$D$2:$D$2</c:f>
              <c:numCache>
                <c:ptCount val="1"/>
                <c:pt idx="0">
                  <c:v>27.000000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TransE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2600" u="none">
                    <a:solidFill>
                      <a:srgbClr val="FFFFFF"/>
                    </a:solidFill>
                    <a:effectLst>
                      <a:outerShdw sx="100000" sy="100000" kx="0" ky="0" algn="tl" rotWithShape="1" blurRad="127000" dist="25433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Sheet1!$A$2:$A$2</c:f>
              <c:strCache>
                <c:ptCount val="1"/>
                <c:pt idx="0">
                  <c:v>RESCAL      SE          NTN        TransE</c:v>
                </c:pt>
              </c:strCache>
            </c:strRef>
          </c:cat>
          <c:val>
            <c:numRef>
              <c:f>Sheet1!$E$2:$E$2</c:f>
              <c:numCache>
                <c:ptCount val="1"/>
                <c:pt idx="0">
                  <c:v>45.100000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1.5"/>
        <c:minorUnit val="5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53471"/>
          <c:y val="0.0559168"/>
          <c:w val="0.841529"/>
          <c:h val="0.8558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42.100000</c:v>
                </c:pt>
                <c:pt idx="1">
                  <c:v>39.800000</c:v>
                </c:pt>
                <c:pt idx="2">
                  <c:v>45.100000</c:v>
                </c:pt>
                <c:pt idx="3">
                  <c:v>64.400000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41.900000</c:v>
                </c:pt>
                <c:pt idx="1">
                  <c:v>40.700000</c:v>
                </c:pt>
                <c:pt idx="2">
                  <c:v>46.200000</c:v>
                </c:pt>
                <c:pt idx="3">
                  <c:v>64.800000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1.6667"/>
        <c:minorUnit val="5.83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0542"/>
          <c:y val="0.0511413"/>
          <c:w val="0.305479"/>
          <c:h val="0.14615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63874"/>
          <c:y val="0.0557221"/>
          <c:w val="0.790549"/>
          <c:h val="0.8528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683.000000</c:v>
                </c:pt>
                <c:pt idx="1">
                  <c:v>162.000000</c:v>
                </c:pt>
                <c:pt idx="2">
                  <c:v>125.000000</c:v>
                </c:pt>
                <c:pt idx="3">
                  <c:v>87.000000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660.000000</c:v>
                </c:pt>
                <c:pt idx="1">
                  <c:v>153.000000</c:v>
                </c:pt>
                <c:pt idx="2">
                  <c:v>121.000000</c:v>
                </c:pt>
                <c:pt idx="3">
                  <c:v>87.000000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21.667"/>
        <c:minorUnit val="60.8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5"/>
          <c:y val="0.0512591"/>
          <c:w val="0.285645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53471"/>
          <c:y val="0.0559168"/>
          <c:w val="0.841529"/>
          <c:h val="0.8558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42.100000</c:v>
                </c:pt>
                <c:pt idx="1">
                  <c:v>39.800000</c:v>
                </c:pt>
                <c:pt idx="2">
                  <c:v>45.100000</c:v>
                </c:pt>
                <c:pt idx="3">
                  <c:v>64.400000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42.000000</c:v>
                </c:pt>
                <c:pt idx="1">
                  <c:v>40.500000</c:v>
                </c:pt>
                <c:pt idx="2">
                  <c:v>46.100000</c:v>
                </c:pt>
                <c:pt idx="3">
                  <c:v>64.900000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1.6667"/>
        <c:minorUnit val="5.83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0542"/>
          <c:y val="0.0511413"/>
          <c:w val="0.305479"/>
          <c:h val="0.14615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63874"/>
          <c:y val="0.0557221"/>
          <c:w val="0.790549"/>
          <c:h val="0.8528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683.000000</c:v>
                </c:pt>
                <c:pt idx="1">
                  <c:v>162.000000</c:v>
                </c:pt>
                <c:pt idx="2">
                  <c:v>125.000000</c:v>
                </c:pt>
                <c:pt idx="3">
                  <c:v>87.000000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644.000000</c:v>
                </c:pt>
                <c:pt idx="1">
                  <c:v>156.000000</c:v>
                </c:pt>
                <c:pt idx="2">
                  <c:v>122.000000</c:v>
                </c:pt>
                <c:pt idx="3">
                  <c:v>87.000000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21.667"/>
        <c:minorUnit val="60.8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5"/>
          <c:y val="0.0512591"/>
          <c:w val="0.285645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53471"/>
          <c:y val="0.0559168"/>
          <c:w val="0.841529"/>
          <c:h val="0.8558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42.100000</c:v>
                </c:pt>
                <c:pt idx="1">
                  <c:v>39.800000</c:v>
                </c:pt>
                <c:pt idx="2">
                  <c:v>45.100000</c:v>
                </c:pt>
                <c:pt idx="3">
                  <c:v>64.400000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txPr>
              <a:bodyPr/>
              <a:lstStyle/>
              <a:p>
                <a:pPr>
                  <a:defRPr b="0" i="0" strike="noStrike" sz="1600" u="none">
                    <a:solidFill>
                      <a:srgbClr val="000000"/>
                    </a:solidFill>
                    <a:effectLst>
                      <a:outerShdw sx="100000" sy="100000" kx="0" ky="0" algn="tl" rotWithShape="1" blurRad="127000" dist="45484" dir="5400000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ptCount val="4"/>
                <c:pt idx="0">
                  <c:v>42.300000</c:v>
                </c:pt>
                <c:pt idx="1">
                  <c:v>41.600000</c:v>
                </c:pt>
                <c:pt idx="2">
                  <c:v>47.300000</c:v>
                </c:pt>
                <c:pt idx="3">
                  <c:v>65.600000</c:v>
                </c:pt>
              </c:numCache>
            </c:numRef>
          </c:val>
        </c:ser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20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b="0" i="0" strike="noStrike" sz="2000" u="non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b="0" i="0" strike="noStrike" sz="2000" u="non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1800" u="none">
                <a:solidFill>
                  <a:srgbClr val="000000"/>
                </a:solidFill>
                <a:latin typeface="Helvetica Light"/>
              </a:defRPr>
            </a:pPr>
          </a:p>
        </c:txPr>
        <c:crossAx val="2094734552"/>
        <c:crosses val="autoZero"/>
        <c:crossBetween val="between"/>
        <c:majorUnit val="11.6667"/>
        <c:minorUnit val="5.83333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0542"/>
          <c:y val="0.0511413"/>
          <c:w val="0.305479"/>
          <c:h val="0.14615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2200" u="none">
              <a:solidFill>
                <a:srgbClr val="000000"/>
              </a:solidFill>
              <a:latin typeface="Helvetica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
</file>

<file path=ppt/notesSlides/_rels/notesSlide32.xml.rels><?xml version="1.0" encoding="UTF-8" standalone="yes"?>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
</file>

<file path=ppt/notesSlides/_rels/notesSlide33.xml.rels><?xml version="1.0" encoding="UTF-8" standalone="yes"?>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
</file>

<file path=ppt/notesSlides/_rels/notesSlide34.xml.rels><?xml version="1.0" encoding="UTF-8" standalone="yes"?>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pPr/>
            <a:r>
              <a:t>موضوع تز من …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t>همکار :ایرانی، تحصیلات، خصوصیات اخلاقی، سابقه‌ی شغلی</a:t>
            </a:r>
          </a:p>
          <a:p>
            <a:pPr algn="r" rtl="1">
              <a:defRPr sz="1800"/>
            </a:pPr>
            <a:r>
              <a:t>مسی فوتبالیست خوبیه؟؟</a:t>
            </a:r>
          </a:p>
          <a:p>
            <a:pPr algn="r" rtl="1">
              <a:defRPr sz="1800"/>
            </a:pPr>
            <a:r>
              <a:t>اصلا مسی فوتبالیسته؟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0" name="Shape 3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خود فریبیس بزرگه و محاسبات روش خیلی وقتگیر میشه پس…</a:t>
            </a:r>
          </a:p>
          <a:p>
            <a:pPr algn="r" defTabSz="914400" rtl="1">
              <a:defRPr sz="1200"/>
            </a:pPr>
            <a:r>
              <a:t>اموزش ایتریتیو هست پس نیاز به یه دیتای ارزیابی داریم که ببینیم به ترشولد رسیده یا نه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Shape 3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t>توضیح بردارها</a:t>
            </a:r>
          </a:p>
          <a:p>
            <a:pPr algn="r" rtl="1">
              <a:defRPr sz="1800"/>
            </a:pPr>
            <a:r>
              <a:t>روش‌های لینیر = یک به یک</a:t>
            </a:r>
          </a:p>
          <a:p>
            <a:pPr algn="r" rtl="1">
              <a:defRPr sz="1800"/>
            </a:pPr>
            <a:r>
              <a:t>روش‌های بایلینیر = یک به *</a:t>
            </a:r>
          </a:p>
          <a:p>
            <a:pPr algn="r" rtl="1">
              <a:defRPr sz="1800"/>
            </a:pPr>
            <a:r>
              <a:t>ماتریس وزن: همکار=&gt; رشته‌ی تحصیلی، شهر زندگی و 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5" name="Shape 3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t>توضیح بردارها</a:t>
            </a:r>
          </a:p>
          <a:p>
            <a:pPr algn="r" rtl="1">
              <a:defRPr sz="1800"/>
            </a:pPr>
            <a:r>
              <a:t>روش‌های لینیر = یک به یک</a:t>
            </a:r>
          </a:p>
          <a:p>
            <a:pPr algn="r" rtl="1">
              <a:defRPr sz="1800"/>
            </a:pPr>
            <a:r>
              <a:t>روش‌های بایلینیر = یک به *</a:t>
            </a:r>
          </a:p>
          <a:p>
            <a:pPr algn="r" rtl="1">
              <a:defRPr sz="1800"/>
            </a:pPr>
            <a:r>
              <a:t>ماتریس وزن: همکار=&gt; رشته‌ی تحصیلی، شهر زندگی و …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3" name="Shape 4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pPr/>
            <a:r>
              <a:t>ضرب جفت ویژگی‌های بردار ها را به صورت ضرب خارجی دو بردار در نظر بگیرم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9" name="Shape 4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t>از این ایده استفاده می‌کنن برای مدل‌های چند لایه‌ای =&gt; شبکه‌های عصبی</a:t>
            </a:r>
          </a:p>
          <a:p>
            <a:pPr algn="r" rtl="1">
              <a:defRPr sz="1800"/>
            </a:pPr>
            <a:r>
              <a:t>که می‌تونن چندین hidden layer داشته باشن</a:t>
            </a:r>
          </a:p>
          <a:p>
            <a:pPr algn="r" rtl="1">
              <a:defRPr sz="1800"/>
            </a:pPr>
            <a:r>
              <a:t>لزوما خطی نیستن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62" name="Shape 4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 sz="1800"/>
            </a:pPr>
            <a:r>
              <a:t>روش قبلی را روی دیتاست‌های چند رابطه‌ای اعمال می‌کنه</a:t>
            </a:r>
          </a:p>
          <a:p>
            <a:pPr algn="r">
              <a:defRPr sz="1800"/>
            </a:pPr>
            <a:r>
              <a:t>به این صورت که هر موجودیت رو ابتدا در ماتریس بردار رابطه‌ی مورد نظر ضرب می‌کنه بعد فاصله رو حساب می‌کنه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9" name="Shape 4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pPr/>
            <a:r>
              <a:t>بردار موجودیت اول + بردار رابطه ‍~ موجودیت دوم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6" name="Shape 5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مطلوب است کاهش فاصله نمونه‌های مثبت</a:t>
            </a:r>
          </a:p>
          <a:p>
            <a:pPr algn="r" defTabSz="914400" rtl="1">
              <a:defRPr sz="1200"/>
            </a:pPr>
            <a:r>
              <a:t>نمونه‌های منفی مطلوب نیست و باید یه پنالتی زده شود</a:t>
            </a:r>
          </a:p>
          <a:p>
            <a:pPr algn="r" defTabSz="914400" rtl="1">
              <a:defRPr sz="1200"/>
            </a:pPr>
            <a:r>
              <a:t>نمونه‌های منفی ایجاد شده 10</a:t>
            </a:r>
            <a:r>
              <a:rPr baseline="31999"/>
              <a:t>5 </a:t>
            </a:r>
            <a:r>
              <a:t>حالت دارن ولی چون OWA هست احتمال دارد نمونه‌ی درست هم وارد شود.</a:t>
            </a:r>
          </a:p>
          <a:p>
            <a:pPr algn="r" defTabSz="914400" rtl="1">
              <a:defRPr sz="1200"/>
            </a:pPr>
            <a:r>
              <a:t>در آخر بررسی می‌کنیم که اگر نمونه‌ی منفی در جواب‌ها موجود هست آن را از جواب‌ها حذف می‌کنیم.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2" name="Shape 5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pPr/>
            <a:r>
              <a:t>برای False-Neg ها از نوع رابطه‌ی چند به چندی استفاده می‌کنه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Shape 1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یه مقدمه‌ای از اینکه کلا چیو می‌خوایم حل کنیم</a:t>
            </a:r>
          </a:p>
          <a:p>
            <a:pPr algn="r" defTabSz="914400" rtl="1">
              <a:defRPr sz="1200"/>
            </a:pPr>
            <a:r>
              <a:t>بحث روی روش‌های ارائه شده و نتایج آن</a:t>
            </a:r>
          </a:p>
          <a:p>
            <a:pPr algn="r" defTabSz="914400" rtl="1">
              <a:defRPr sz="1200"/>
            </a:pPr>
            <a:r>
              <a:t>بحث روی قوانین انجمنی و استفاده از آن برای بهبود</a:t>
            </a:r>
          </a:p>
          <a:p>
            <a:pPr algn="r" defTabSz="914400" rtl="1">
              <a:defRPr sz="1200"/>
            </a:pPr>
            <a:r>
              <a:t>نتایج بدست اومده و جمع‌بندی مبجث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7" name="Shape 54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pPr/>
            <a:r>
              <a:t>همشون برای موجودیت یه بردار d بعدی نیاز دارن اما…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2" name="Shape 5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pPr/>
            <a:r>
              <a:t>جزیره‌ای شدن و به نظر میرسد یه دسته‌بندی‌ای روشون اعمال شده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7" name="Shape 6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اگه بردار‌هایی که برای روابط لرن شدن رو نمایش بدیم به این صورته</a:t>
            </a:r>
          </a:p>
          <a:p>
            <a:pPr algn="r" defTabSz="914400" rtl="1">
              <a:defRPr sz="1200"/>
            </a:pPr>
            <a:r>
              <a:t>جزیره نشده و اسکتره توی صفحس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0" name="Shape 7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pPr/>
            <a:r>
              <a:t>حالا ما می‌خوایم سعی کنیم این ربط این بردار ها رو بهش بفهمونیم که بهتر دسته‌بندی کنه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3" name="Shape 7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ممکنه یه سری قانون‌ها رو اصلا نبینیم</a:t>
            </a:r>
          </a:p>
          <a:p>
            <a:pPr algn="r" defTabSz="914400" rtl="1">
              <a:defRPr sz="1200"/>
            </a:pPr>
            <a:r>
              <a:t>معیاری که بدونی قانونی که حالا بدست اوردیم چقد مطمئنه و میشه ازش استفاده کرد</a:t>
            </a:r>
          </a:p>
          <a:p>
            <a:pPr algn="r" defTabSz="914400" rtl="1">
              <a:defRPr sz="1200"/>
            </a:pPr>
            <a:r>
              <a:t>فرض OWA: اگه فکتی توی نالجبیس ما نیست نمی‌تونیم بگیم حتما غلط است.</a:t>
            </a:r>
          </a:p>
          <a:p>
            <a:pPr algn="r" defTabSz="914400" rtl="1">
              <a:defRPr sz="1200"/>
            </a:pPr>
            <a:r>
              <a:t>حجم بالای اطلاعات نیاز به محاسبات زیاد دارد که روش paralell رو مطرح می‌کنیم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2" name="Shape 9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/>
            </a:pPr>
            <a:r>
              <a:t>تمام روابطی که y در اونها شریک هست رو اضافه می‌کنیم مثل…</a:t>
            </a:r>
          </a:p>
          <a:p>
            <a:pPr algn="r" rtl="1">
              <a:defRPr/>
            </a:pPr>
            <a:r>
              <a:t>رابطه رو اضافه می کنیم و حالا بررسی می‌کنیم چقد احتمال داره رابطه‌ای بین z و x باشه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9" name="Shape 9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pPr/>
            <a:r>
              <a:t>a player of b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00" name="Shape 10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pPr/>
            <a:r>
              <a:t>a won b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1" name="Shape 10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a =&gt; f</a:t>
            </a:r>
          </a:p>
          <a:p>
            <a:pPr defTabSz="914400">
              <a:defRPr sz="1200"/>
            </a:pPr>
            <a:r>
              <a:t>f =&gt; b</a:t>
            </a:r>
          </a:p>
          <a:p>
            <a:pPr defTabSz="914400">
              <a:defRPr sz="1200"/>
            </a:pPr>
          </a:p>
          <a:p>
            <a:pPr defTabSz="914400">
              <a:defRPr sz="1200"/>
            </a:pPr>
            <a:r>
              <a:t>a =&gt; b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0" name="Shape 10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R-sub = پدر و والد</a:t>
            </a:r>
          </a:p>
          <a:p>
            <a:pPr/>
            <a:r>
              <a:t>R-equ = located_in and contained_by مواردی که یک مفهوم دارند</a:t>
            </a:r>
          </a:p>
          <a:p>
            <a:pPr/>
            <a:r>
              <a:t>2-hope = تهران پایتخت ایران و ایران واقع در خاورمیانه</a:t>
            </a:r>
          </a:p>
          <a:p>
            <a:pPr/>
            <a:r>
              <a:t>Triangle = هر دو والد z </a:t>
            </a:r>
          </a:p>
          <a:p>
            <a:pPr/>
            <a:r>
              <a:t>SR-sub = والد باشه و مرد باشه =&gt; پدر است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در سال‌های اخیر مطالعات زیادی در حوزه‌ی </a:t>
            </a:r>
            <a:r>
              <a:rPr b="1"/>
              <a:t>ماشین‌لرنینگ -&gt;</a:t>
            </a:r>
            <a:r>
              <a:t> </a:t>
            </a:r>
            <a:r>
              <a:rPr b="1"/>
              <a:t>داده‌ها و متن‌های خام</a:t>
            </a:r>
            <a:r>
              <a:t>=&gt; ایجاد پایگاه‌های دانش توسط موسسات</a:t>
            </a:r>
          </a:p>
          <a:p>
            <a:pPr algn="r" defTabSz="914400" rtl="1">
              <a:defRPr sz="1200"/>
            </a:pPr>
            <a:r>
              <a:t>ما از پایگاه دانش ناهمگون استفاده</a:t>
            </a:r>
          </a:p>
          <a:p>
            <a:pPr algn="r" defTabSz="914400" rtl="1">
              <a:defRPr sz="1200"/>
            </a:pPr>
            <a:r>
              <a:t>گرافی متشکل از Entity &amp; Relation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58" name="Shape 10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RESCAL: بهبود چندانی نداشته، چون ضرب خارجی بین بردار‌ها همه‌ی خصوصیت ها را بررسی می‌کنه و بهم نزدیکشون می‌کنه</a:t>
            </a:r>
          </a:p>
          <a:p>
            <a:pPr defTabSz="914400">
              <a:defRPr sz="1200"/>
            </a:pPr>
            <a:r>
              <a:t>SE: </a:t>
            </a:r>
          </a:p>
          <a:p>
            <a:pPr defTabSz="914400">
              <a:defRPr sz="1200"/>
            </a:pPr>
            <a:r>
              <a:t>TransE بهبود خوبی داشته چون دقیقا داره از ترکیب بردار روابط و موجودیت‌ها استفاده می‌کنه و این باعث شده که…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95" name="Shape 10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pPr/>
            <a:r>
              <a:t>۲- گفتیم روابط ترنسلیشن هستن، پس باید مجموعشون هم …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0" name="Shape 14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pPr/>
            <a:r>
              <a:t>همشون برای موجودیت یه بردار d بعدی نیاز دارن اما…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18" name="Shape 14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RESCAL: بهبود چندانی نداشته، چون ضرب خارجی بین بردار‌ها همه‌ی خصوصیت ها را بررسی می‌کنه و بهم نزدیکشون می‌کنه</a:t>
            </a:r>
          </a:p>
          <a:p>
            <a:pPr defTabSz="914400">
              <a:defRPr sz="1200"/>
            </a:pPr>
            <a:r>
              <a:t>SE: </a:t>
            </a:r>
          </a:p>
          <a:p>
            <a:pPr defTabSz="914400">
              <a:defRPr sz="1200"/>
            </a:pPr>
            <a:r>
              <a:t>TransE بهبود خوبی داشته چون دقیقا داره از ترکیب بردار روابط و موجودیت‌ها استفاده می‌کنه و این باعث شده که…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68" name="Shape 14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pPr/>
            <a:r>
              <a:t>ایجاد سوپر نود‌ها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hape 1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توصیه‌گر: فروشگاه‌های اینترنتی -&gt; حتی غیر اینترنتی</a:t>
            </a:r>
          </a:p>
          <a:p>
            <a:pPr algn="r" defTabSz="914400" rtl="1">
              <a:defRPr sz="1200"/>
            </a:pPr>
            <a:r>
              <a:t>تشخصی پزشکی: بررسی روابط بین بیماران، بیماری‌ها، دارو‌ها و 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مساله‌ای که می‌خوایم حل کنیم پیشبینی لینک روی چنین داده‌ای</a:t>
            </a:r>
          </a:p>
          <a:p>
            <a:pPr algn="r" defTabSz="914400" rtl="1">
              <a:defRPr sz="1200"/>
            </a:pPr>
            <a:r>
              <a:t>برای مثال تو این گراف یه سری روابط رو داریم و می‌خوایم بررسی کنیم این لینک وجود داره یا نه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pPr/>
            <a:r>
              <a:t>در چند سال اخیر نالج‌بیس‌های زیادی معرفی شده، بعضی جنرالن و بعضی  به موضوع خاص می‌پردازن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موجودیت‌ها و رابطه‌ها زیاده</a:t>
            </a:r>
          </a:p>
          <a:p>
            <a:pPr algn="r" defTabSz="914400" rtl="1">
              <a:defRPr sz="1200"/>
            </a:pPr>
            <a:r>
              <a:t>برای تمیز دادنشون از هم پارامتر‌های زیادی باید تعریف کنیم</a:t>
            </a:r>
          </a:p>
          <a:p>
            <a:pPr algn="r" defTabSz="914400" rtl="1">
              <a:defRPr sz="1200"/>
            </a:pPr>
            <a:r>
              <a:t>لرن کردن این همه پارامتر زمانبر هست.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pPr/>
            <a:r>
              <a:t>روش‌های ارائه شده‌ی موجود رو بررسی می‌کنیم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4" name="Shape 2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>
              <a:defRPr sz="1200"/>
            </a:pPr>
            <a:r>
              <a:t>کتگوری‌های مختلفی از روش‌های ماشین لرنینگ سمت حل این مسئله رفتن، که ما روی روش‌های آماری تمرکز می‌کنیم.</a:t>
            </a:r>
          </a:p>
          <a:p>
            <a:pPr algn="r" defTabSz="914400">
              <a:defRPr sz="1200"/>
            </a:pPr>
            <a:r>
              <a:t>از روی خاصیت‌های گراف، مانند تعداد گره‌ها، دسته‌بندی گره‌ها و رابطه‌ها و …</a:t>
            </a:r>
          </a:p>
          <a:p>
            <a:pPr algn="r" defTabSz="914400">
              <a:defRPr sz="1200"/>
            </a:pPr>
            <a:r>
              <a:t>از لوکال اینترکشن بین گره‌ها و یال‌ها استفاده می‌کند و دید جامع روی روابط ندارد</a:t>
            </a:r>
          </a:p>
          <a:p>
            <a:pPr algn="r" defTabSz="914400">
              <a:defRPr sz="1200"/>
            </a:pPr>
            <a:r>
              <a:t>از ویژگی‌های پنهان استفاده می‌کند که در ادامه توضیح میدیم و تمرکز می‌کنیم روی این روش‌ها</a:t>
            </a:r>
          </a:p>
          <a:p>
            <a:pPr defTabSz="914400">
              <a:defRPr sz="1200"/>
            </a:pPr>
            <a:r>
              <a:t>M1) Assume all yijk are conditionally independent given latent features associated with subject, object and relation type and additional parameters (latent feature models) </a:t>
            </a:r>
          </a:p>
          <a:p>
            <a:pPr defTabSz="914400">
              <a:defRPr sz="1200"/>
            </a:pPr>
            <a:r>
              <a:t>M2) Assume all yijk are conditionally independent given observed graph features and additional parameters (graph feature models) </a:t>
            </a:r>
          </a:p>
          <a:p>
            <a:pPr defTabSz="914400">
              <a:defRPr sz="1200"/>
            </a:pPr>
            <a:r>
              <a:t>M3) Assume all yijk have local interactions (Markov Random Fields)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6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-16818" y="343991"/>
            <a:ext cx="13038436" cy="1268413"/>
          </a:xfrm>
          <a:prstGeom prst="rect">
            <a:avLst/>
          </a:prstGeom>
          <a:solidFill>
            <a:srgbClr val="1565C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0" name="Title Text"/>
          <p:cNvSpPr txBox="1"/>
          <p:nvPr>
            <p:ph type="title"/>
          </p:nvPr>
        </p:nvSpPr>
        <p:spPr>
          <a:xfrm>
            <a:off x="952500" y="510356"/>
            <a:ext cx="11099800" cy="111417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rtl="0">
              <a:defRPr/>
            </a:pPr>
            <a:r>
              <a:t>Body Level One</a:t>
            </a:r>
          </a:p>
          <a:p>
            <a:pPr lvl="1" rtl="0">
              <a:defRPr/>
            </a:pPr>
            <a:r>
              <a:t>Body Level Two</a:t>
            </a:r>
          </a:p>
          <a:p>
            <a:pPr lvl="2" rtl="0">
              <a:defRPr/>
            </a:pPr>
            <a:r>
              <a:t>Body Level Three</a:t>
            </a:r>
          </a:p>
          <a:p>
            <a:pPr lvl="3" rtl="0">
              <a:defRPr/>
            </a:pPr>
            <a:r>
              <a:t>Body Level Four</a:t>
            </a:r>
          </a:p>
          <a:p>
            <a:pPr lvl="4" rtl="0">
              <a:defRPr/>
            </a:pPr>
            <a:r>
              <a:t>Body Level Five</a:t>
            </a:r>
          </a:p>
        </p:txBody>
      </p:sp>
      <p:sp>
        <p:nvSpPr>
          <p:cNvPr id="122" name="Rectangle"/>
          <p:cNvSpPr/>
          <p:nvPr/>
        </p:nvSpPr>
        <p:spPr>
          <a:xfrm>
            <a:off x="-16818" y="1091"/>
            <a:ext cx="13038436" cy="50636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"/>
          <p:cNvSpPr/>
          <p:nvPr/>
        </p:nvSpPr>
        <p:spPr>
          <a:xfrm>
            <a:off x="-16818" y="343991"/>
            <a:ext cx="13038436" cy="1268413"/>
          </a:xfrm>
          <a:prstGeom prst="rect">
            <a:avLst/>
          </a:prstGeom>
          <a:solidFill>
            <a:srgbClr val="1565C0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952500" y="510356"/>
            <a:ext cx="11099800" cy="111417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rtl="0">
              <a:defRPr/>
            </a:pPr>
            <a:r>
              <a:t>Body Level One</a:t>
            </a:r>
          </a:p>
          <a:p>
            <a:pPr lvl="1" rtl="0">
              <a:defRPr/>
            </a:pPr>
            <a:r>
              <a:t>Body Level Two</a:t>
            </a:r>
          </a:p>
          <a:p>
            <a:pPr lvl="2" rtl="0">
              <a:defRPr/>
            </a:pPr>
            <a:r>
              <a:t>Body Level Three</a:t>
            </a:r>
          </a:p>
          <a:p>
            <a:pPr lvl="3" rtl="0">
              <a:defRPr/>
            </a:pPr>
            <a:r>
              <a:t>Body Level Four</a:t>
            </a:r>
          </a:p>
          <a:p>
            <a:pPr lvl="4" rtl="0">
              <a:defRPr/>
            </a:pPr>
            <a:r>
              <a:t>Body Level Five</a:t>
            </a:r>
          </a:p>
        </p:txBody>
      </p:sp>
      <p:sp>
        <p:nvSpPr>
          <p:cNvPr id="59" name="Rectangle"/>
          <p:cNvSpPr/>
          <p:nvPr/>
        </p:nvSpPr>
        <p:spPr>
          <a:xfrm>
            <a:off x="-16818" y="1091"/>
            <a:ext cx="13038436" cy="50636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9" name="Body Level One…"/>
          <p:cNvSpPr txBox="1"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Image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/>
            </a:lvl1pPr>
          </a:lstStyle>
          <a:p>
            <a:pPr/>
            <a:r>
              <a:t>Title Text</a:t>
            </a:r>
          </a:p>
        </p:txBody>
      </p:sp>
      <p:sp>
        <p:nvSpPr>
          <p:cNvPr id="3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260350" marR="0" indent="-2222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02308" marR="0" indent="-35780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280885" marR="0" indent="-39188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66636" marR="0" indent="-433136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35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797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813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6258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703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chart" Target="../charts/chart3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4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tif"/><Relationship Id="rId4" Type="http://schemas.openxmlformats.org/officeDocument/2006/relationships/image" Target="../media/image4.png"/><Relationship Id="rId5" Type="http://schemas.openxmlformats.org/officeDocument/2006/relationships/image" Target="../media/image2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ng"/><Relationship Id="rId3" Type="http://schemas.openxmlformats.org/officeDocument/2006/relationships/chart" Target="../charts/chart5.xml"/><Relationship Id="rId4" Type="http://schemas.openxmlformats.org/officeDocument/2006/relationships/chart" Target="../charts/char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7.xml"/><Relationship Id="rId3" Type="http://schemas.openxmlformats.org/officeDocument/2006/relationships/chart" Target="../charts/chart8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9.xml"/><Relationship Id="rId3" Type="http://schemas.openxmlformats.org/officeDocument/2006/relationships/chart" Target="../charts/chart10.xml"/><Relationship Id="rId4" Type="http://schemas.openxmlformats.org/officeDocument/2006/relationships/image" Target="../media/image57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1.xml"/><Relationship Id="rId3" Type="http://schemas.openxmlformats.org/officeDocument/2006/relationships/chart" Target="../charts/chart12.xml"/><Relationship Id="rId4" Type="http://schemas.openxmlformats.org/officeDocument/2006/relationships/image" Target="../media/image58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3.xml"/><Relationship Id="rId3" Type="http://schemas.openxmlformats.org/officeDocument/2006/relationships/chart" Target="../charts/chart14.xml"/><Relationship Id="rId4" Type="http://schemas.openxmlformats.org/officeDocument/2006/relationships/image" Target="../media/image5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5.xml"/><Relationship Id="rId3" Type="http://schemas.openxmlformats.org/officeDocument/2006/relationships/chart" Target="../charts/chart16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7.png"/><Relationship Id="rId3" Type="http://schemas.openxmlformats.org/officeDocument/2006/relationships/chart" Target="../charts/chart17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Relationship Id="rId3" Type="http://schemas.openxmlformats.org/officeDocument/2006/relationships/chart" Target="../charts/chart1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png"/><Relationship Id="rId3" Type="http://schemas.openxmlformats.org/officeDocument/2006/relationships/chart" Target="../charts/chart19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0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1.xml"/><Relationship Id="rId3" Type="http://schemas.openxmlformats.org/officeDocument/2006/relationships/image" Target="../media/image56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2.xml"/><Relationship Id="rId3" Type="http://schemas.openxmlformats.org/officeDocument/2006/relationships/image" Target="../media/image57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3.xml"/><Relationship Id="rId3" Type="http://schemas.openxmlformats.org/officeDocument/2006/relationships/image" Target="../media/image58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4.xml"/><Relationship Id="rId3" Type="http://schemas.openxmlformats.org/officeDocument/2006/relationships/image" Target="../media/image59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25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20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بهبود مدلهای پیشبینی لینک مبتنی بر ویژگیهای پنهان با استفاده از قوانین انجمنی…"/>
          <p:cNvSpPr txBox="1"/>
          <p:nvPr>
            <p:ph type="ctrTitle"/>
          </p:nvPr>
        </p:nvSpPr>
        <p:spPr>
          <a:xfrm>
            <a:off x="1270000" y="2284871"/>
            <a:ext cx="10464800" cy="3302001"/>
          </a:xfrm>
          <a:prstGeom prst="rect">
            <a:avLst/>
          </a:prstGeom>
        </p:spPr>
        <p:txBody>
          <a:bodyPr/>
          <a:lstStyle/>
          <a:p>
            <a:pPr rtl="0">
              <a:defRPr sz="4000">
                <a:solidFill>
                  <a:srgbClr val="1976D2"/>
                </a:solidFill>
              </a:defRPr>
            </a:pPr>
            <a:r>
              <a:t>بهبود مدل‌های پیش‌بینی لینک مبتنی بر ویژگی‌های پنهان با استفاده از قوانین انجمنی</a:t>
            </a:r>
          </a:p>
          <a:p>
            <a:pPr rtl="0">
              <a:defRPr sz="4000">
                <a:solidFill>
                  <a:srgbClr val="1976D2"/>
                </a:solidFill>
                <a:latin typeface="B Nazanin"/>
                <a:ea typeface="B Nazanin"/>
                <a:cs typeface="B Nazanin"/>
                <a:sym typeface="B Nazanin"/>
              </a:defRPr>
            </a:pPr>
          </a:p>
          <a:p>
            <a:pPr defTabSz="457200" rtl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Improvement in Link Prediction Model based on Latent Factor using Association Rules</a:t>
            </a:r>
          </a:p>
        </p:txBody>
      </p:sp>
      <p:sp>
        <p:nvSpPr>
          <p:cNvPr id="133" name="مسعود هاشمیان…"/>
          <p:cNvSpPr txBox="1"/>
          <p:nvPr>
            <p:ph type="subTitle" sz="quarter" idx="1"/>
          </p:nvPr>
        </p:nvSpPr>
        <p:spPr>
          <a:xfrm>
            <a:off x="7317313" y="7373802"/>
            <a:ext cx="4473697" cy="1327303"/>
          </a:xfrm>
          <a:prstGeom prst="rect">
            <a:avLst/>
          </a:prstGeom>
        </p:spPr>
        <p:txBody>
          <a:bodyPr/>
          <a:lstStyle/>
          <a:p>
            <a:pPr algn="r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مسعود هاشمیان</a:t>
            </a:r>
          </a:p>
          <a:p>
            <a:pPr algn="r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استاد راهنما: دکتر یزدانی</a:t>
            </a:r>
          </a:p>
        </p:txBody>
      </p:sp>
      <p:sp>
        <p:nvSpPr>
          <p:cNvPr id="134" name="به نام خدا"/>
          <p:cNvSpPr txBox="1"/>
          <p:nvPr/>
        </p:nvSpPr>
        <p:spPr>
          <a:xfrm>
            <a:off x="758613" y="682171"/>
            <a:ext cx="11054081" cy="1161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rtl="1">
              <a:defRPr b="1" sz="6400">
                <a:solidFill>
                  <a:srgbClr val="464646"/>
                </a:solidFill>
                <a:effectLst>
                  <a:outerShdw sx="100000" sy="100000" kx="0" ky="0" algn="b" rotWithShape="0" blurRad="38100" dist="25400" dir="540000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به نام خدا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مدل ویژگیهای پنها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مدل ویژگی‌های پنهان</a:t>
            </a:r>
          </a:p>
        </p:txBody>
      </p:sp>
      <p:sp>
        <p:nvSpPr>
          <p:cNvPr id="2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24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25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25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252" name="هر موجودیت و نوع رابطه به صورت برداری از ویژگیها تعریف میشوند که ویژگیهای پنهان نام دارد.…"/>
          <p:cNvSpPr txBox="1"/>
          <p:nvPr/>
        </p:nvSpPr>
        <p:spPr>
          <a:xfrm>
            <a:off x="1417180" y="2416126"/>
            <a:ext cx="11099802" cy="4001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هر موجودیت و نوع رابطه به صورت برداری از ویژگی‌ها تعریف می‌شوند که ویژگی‌های پنهان نام دارد.</a:t>
            </a:r>
          </a:p>
          <a:p>
            <a:pPr lvl="1" marL="457200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به طور مستقیم از روی داده‌ها تصمیم‌گیری نمی‌شود و از ویژگی‌های پنهان هر موجودیت یا رابطه تصمیم‌گیری انجام می‌شود.</a:t>
            </a:r>
            <a:endParaRPr>
              <a:solidFill>
                <a:srgbClr val="0433FF"/>
              </a:solidFill>
            </a:endParaRPr>
          </a:p>
          <a:p>
            <a:pPr lvl="1" marL="457200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 مثال:</a:t>
            </a:r>
          </a:p>
        </p:txBody>
      </p:sp>
      <p:sp>
        <p:nvSpPr>
          <p:cNvPr id="253" name="Messi received the Golden ball award"/>
          <p:cNvSpPr txBox="1"/>
          <p:nvPr/>
        </p:nvSpPr>
        <p:spPr>
          <a:xfrm>
            <a:off x="2446735" y="5429250"/>
            <a:ext cx="78469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>
                <a:solidFill>
                  <a:srgbClr val="0433FF"/>
                </a:solidFill>
              </a:rPr>
              <a:t>Messi</a:t>
            </a:r>
            <a:r>
              <a:t> received the </a:t>
            </a:r>
            <a:r>
              <a:rPr>
                <a:solidFill>
                  <a:srgbClr val="0433FF"/>
                </a:solidFill>
              </a:rPr>
              <a:t>Golden ball award</a:t>
            </a:r>
          </a:p>
        </p:txBody>
      </p:sp>
      <p:sp>
        <p:nvSpPr>
          <p:cNvPr id="254" name="Messi is a star football player"/>
          <p:cNvSpPr txBox="1"/>
          <p:nvPr/>
        </p:nvSpPr>
        <p:spPr>
          <a:xfrm>
            <a:off x="3340561" y="7664450"/>
            <a:ext cx="605927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>
                <a:solidFill>
                  <a:srgbClr val="0433FF"/>
                </a:solidFill>
              </a:rPr>
              <a:t>Messi</a:t>
            </a:r>
            <a:r>
              <a:t> is a </a:t>
            </a:r>
            <a:r>
              <a:rPr>
                <a:solidFill>
                  <a:srgbClr val="0433FF"/>
                </a:solidFill>
              </a:rPr>
              <a:t>star football player</a:t>
            </a:r>
          </a:p>
        </p:txBody>
      </p:sp>
      <p:sp>
        <p:nvSpPr>
          <p:cNvPr id="255" name="Arrow"/>
          <p:cNvSpPr/>
          <p:nvPr/>
        </p:nvSpPr>
        <p:spPr>
          <a:xfrm rot="5400000">
            <a:off x="5867400" y="6229858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56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25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258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259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</a:p>
        </p:txBody>
      </p:sp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rtl="1">
              <a:defRPr/>
            </a:lvl1pPr>
          </a:lstStyle>
          <a:p>
            <a:pPr/>
            <a:fld id="{86CB4B4D-7CA3-9044-876B-883B54F8677D}" type="slidenum"/>
          </a:p>
        </p:txBody>
      </p:sp>
      <p:sp>
        <p:nvSpPr>
          <p:cNvPr id="265" name="شخص x"/>
          <p:cNvSpPr/>
          <p:nvPr/>
        </p:nvSpPr>
        <p:spPr>
          <a:xfrm>
            <a:off x="3020063" y="3896539"/>
            <a:ext cx="1848485" cy="764056"/>
          </a:xfrm>
          <a:prstGeom prst="roundRect">
            <a:avLst>
              <a:gd name="adj" fmla="val 24933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rtl="1">
              <a:defRPr sz="2400">
                <a:solidFill>
                  <a:srgbClr val="FFFFFF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شخص </a:t>
            </a:r>
            <a:r>
              <a:t>x</a:t>
            </a:r>
          </a:p>
        </p:txBody>
      </p:sp>
      <p:sp>
        <p:nvSpPr>
          <p:cNvPr id="266" name="توپ طلا"/>
          <p:cNvSpPr/>
          <p:nvPr/>
        </p:nvSpPr>
        <p:spPr>
          <a:xfrm>
            <a:off x="4838314" y="6070439"/>
            <a:ext cx="1848486" cy="764056"/>
          </a:xfrm>
          <a:prstGeom prst="roundRect">
            <a:avLst>
              <a:gd name="adj" fmla="val 24933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rtl="1">
              <a:defRPr sz="2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توپ طلا</a:t>
            </a:r>
          </a:p>
        </p:txBody>
      </p:sp>
      <p:sp>
        <p:nvSpPr>
          <p:cNvPr id="267" name="جایزهی بهترین بازیکن فوتبال"/>
          <p:cNvSpPr/>
          <p:nvPr/>
        </p:nvSpPr>
        <p:spPr>
          <a:xfrm>
            <a:off x="6796956" y="3896539"/>
            <a:ext cx="1848485" cy="764056"/>
          </a:xfrm>
          <a:prstGeom prst="roundRect">
            <a:avLst>
              <a:gd name="adj" fmla="val 24933"/>
            </a:avLst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rtl="1">
              <a:defRPr sz="19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جایزه‌ی بهترین بازیکن فوتبال</a:t>
            </a:r>
          </a:p>
        </p:txBody>
      </p:sp>
      <p:sp>
        <p:nvSpPr>
          <p:cNvPr id="274" name="Connection Line"/>
          <p:cNvSpPr/>
          <p:nvPr/>
        </p:nvSpPr>
        <p:spPr>
          <a:xfrm>
            <a:off x="3799491" y="4660594"/>
            <a:ext cx="1058132" cy="1783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388" h="21600" fill="norm" stroke="1" extrusionOk="0">
                <a:moveTo>
                  <a:pt x="19388" y="21600"/>
                </a:moveTo>
                <a:cubicBezTo>
                  <a:pt x="4020" y="16947"/>
                  <a:pt x="-2212" y="9747"/>
                  <a:pt x="693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</a:ln>
        </p:spPr>
        <p:txBody>
          <a:bodyPr/>
          <a:lstStyle/>
          <a:p>
            <a:pPr/>
          </a:p>
        </p:txBody>
      </p:sp>
      <p:sp>
        <p:nvSpPr>
          <p:cNvPr id="269" name="نامزد"/>
          <p:cNvSpPr txBox="1"/>
          <p:nvPr/>
        </p:nvSpPr>
        <p:spPr>
          <a:xfrm rot="4026119">
            <a:off x="3375568" y="5359634"/>
            <a:ext cx="704840" cy="51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 sz="2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نامزد</a:t>
            </a:r>
          </a:p>
        </p:txBody>
      </p:sp>
      <p:cxnSp>
        <p:nvCxnSpPr>
          <p:cNvPr id="270" name="Connection Line"/>
          <p:cNvCxnSpPr>
            <a:stCxn id="265" idx="0"/>
            <a:endCxn id="266" idx="0"/>
          </p:cNvCxnSpPr>
          <p:nvPr/>
        </p:nvCxnSpPr>
        <p:spPr>
          <a:xfrm>
            <a:off x="3944305" y="4278567"/>
            <a:ext cx="1818252" cy="217390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271" name="دریافت"/>
          <p:cNvSpPr txBox="1"/>
          <p:nvPr/>
        </p:nvSpPr>
        <p:spPr>
          <a:xfrm rot="3432222">
            <a:off x="5114582" y="4808444"/>
            <a:ext cx="908752" cy="51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 sz="2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دریافت</a:t>
            </a:r>
          </a:p>
        </p:txBody>
      </p:sp>
      <p:sp>
        <p:nvSpPr>
          <p:cNvPr id="275" name="Connection Line"/>
          <p:cNvSpPr/>
          <p:nvPr/>
        </p:nvSpPr>
        <p:spPr>
          <a:xfrm>
            <a:off x="6682240" y="4657906"/>
            <a:ext cx="1149421" cy="1810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008" h="21600" fill="norm" stroke="1" extrusionOk="0">
                <a:moveTo>
                  <a:pt x="0" y="21600"/>
                </a:moveTo>
                <a:cubicBezTo>
                  <a:pt x="15603" y="16938"/>
                  <a:pt x="21600" y="9738"/>
                  <a:pt x="17991" y="0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73" name="هست"/>
          <p:cNvSpPr txBox="1"/>
          <p:nvPr/>
        </p:nvSpPr>
        <p:spPr>
          <a:xfrm rot="18532236">
            <a:off x="7089261" y="5410434"/>
            <a:ext cx="740815" cy="51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 sz="26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هست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تعریف مجموعه داد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تعریف مجموعه داده</a:t>
            </a:r>
          </a:p>
        </p:txBody>
      </p:sp>
      <p:sp>
        <p:nvSpPr>
          <p:cNvPr id="2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28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28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28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283" name="Freebase 15k…"/>
          <p:cNvSpPr txBox="1"/>
          <p:nvPr/>
        </p:nvSpPr>
        <p:spPr>
          <a:xfrm>
            <a:off x="5467647" y="2416126"/>
            <a:ext cx="7049335" cy="4295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defTabSz="457200" rtl="1">
              <a:lnSpc>
                <a:spcPts val="5900"/>
              </a:lnSpc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</a:t>
            </a:r>
            <a:r>
              <a:t> </a:t>
            </a:r>
            <a:r>
              <a:t>Freebase </a:t>
            </a:r>
            <a:r>
              <a:t>15</a:t>
            </a:r>
            <a:r>
              <a:t>k</a:t>
            </a:r>
          </a:p>
          <a:p>
            <a:pPr marL="209005" indent="-209005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5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یک نمونه نرمال از پایگاه‌دانش اصلی</a:t>
            </a:r>
          </a:p>
          <a:p>
            <a:pPr marL="228600" indent="-228600" algn="r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50000"/>
              <a:buChar char="•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داده‌ها:</a:t>
            </a:r>
          </a:p>
          <a:p>
            <a:pPr lvl="3" marL="914400" indent="-228600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۱۴,۹۵۱ موجودیت</a:t>
            </a:r>
          </a:p>
          <a:p>
            <a:pPr lvl="3" marL="914400" indent="-228600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۱,۳۴۵ رابطه مختلف</a:t>
            </a:r>
          </a:p>
          <a:p>
            <a:pPr lvl="3" marL="914400" indent="-228600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592,۲۱۳ حقیقت</a:t>
            </a:r>
          </a:p>
        </p:txBody>
      </p:sp>
      <p:grpSp>
        <p:nvGrpSpPr>
          <p:cNvPr id="295" name="Group"/>
          <p:cNvGrpSpPr/>
          <p:nvPr/>
        </p:nvGrpSpPr>
        <p:grpSpPr>
          <a:xfrm>
            <a:off x="1008291" y="2077937"/>
            <a:ext cx="5929099" cy="2989919"/>
            <a:chOff x="0" y="0"/>
            <a:chExt cx="5929098" cy="2989918"/>
          </a:xfrm>
        </p:grpSpPr>
        <p:sp>
          <p:nvSpPr>
            <p:cNvPr id="284" name="Rectangle"/>
            <p:cNvSpPr/>
            <p:nvPr/>
          </p:nvSpPr>
          <p:spPr>
            <a:xfrm>
              <a:off x="0" y="37955"/>
              <a:ext cx="4278596" cy="23078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5" name="Rectangle"/>
            <p:cNvSpPr/>
            <p:nvPr/>
          </p:nvSpPr>
          <p:spPr>
            <a:xfrm>
              <a:off x="3220548" y="50606"/>
              <a:ext cx="1045545" cy="2282595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50800" dist="12700" dir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6" name="Rectangle"/>
            <p:cNvSpPr/>
            <p:nvPr/>
          </p:nvSpPr>
          <p:spPr>
            <a:xfrm>
              <a:off x="4883554" y="0"/>
              <a:ext cx="1045545" cy="238380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87" name="+"/>
            <p:cNvSpPr txBox="1"/>
            <p:nvPr/>
          </p:nvSpPr>
          <p:spPr>
            <a:xfrm>
              <a:off x="4373435" y="868654"/>
              <a:ext cx="415280" cy="6464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/>
              <a:r>
                <a:t>+</a:t>
              </a:r>
            </a:p>
          </p:txBody>
        </p:sp>
        <p:sp>
          <p:nvSpPr>
            <p:cNvPr id="288" name="آموزش"/>
            <p:cNvSpPr txBox="1"/>
            <p:nvPr/>
          </p:nvSpPr>
          <p:spPr>
            <a:xfrm>
              <a:off x="1027349" y="443995"/>
              <a:ext cx="1085393" cy="557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rtl="1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آموزش</a:t>
              </a:r>
            </a:p>
          </p:txBody>
        </p:sp>
        <p:sp>
          <p:nvSpPr>
            <p:cNvPr id="289" name="ارزیابی"/>
            <p:cNvSpPr txBox="1"/>
            <p:nvPr/>
          </p:nvSpPr>
          <p:spPr>
            <a:xfrm>
              <a:off x="3217602" y="443995"/>
              <a:ext cx="1036594" cy="557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rtl="1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ارزیابی</a:t>
              </a:r>
            </a:p>
          </p:txBody>
        </p:sp>
        <p:sp>
          <p:nvSpPr>
            <p:cNvPr id="290" name="آزمون"/>
            <p:cNvSpPr txBox="1"/>
            <p:nvPr/>
          </p:nvSpPr>
          <p:spPr>
            <a:xfrm>
              <a:off x="4936940" y="443995"/>
              <a:ext cx="938773" cy="557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rtl="1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آزمون</a:t>
              </a:r>
            </a:p>
          </p:txBody>
        </p:sp>
        <p:sp>
          <p:nvSpPr>
            <p:cNvPr id="291" name="توزیع مجموعه دادهها در فرایند آموزش"/>
            <p:cNvSpPr txBox="1"/>
            <p:nvPr/>
          </p:nvSpPr>
          <p:spPr>
            <a:xfrm>
              <a:off x="255901" y="2432156"/>
              <a:ext cx="5487573" cy="557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rtl="1">
                <a:defRPr sz="30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توزیع مجموعه داده‌ها در فرایند آموزش</a:t>
              </a:r>
            </a:p>
          </p:txBody>
        </p:sp>
        <p:sp>
          <p:nvSpPr>
            <p:cNvPr id="292" name="483,142"/>
            <p:cNvSpPr txBox="1"/>
            <p:nvPr/>
          </p:nvSpPr>
          <p:spPr>
            <a:xfrm>
              <a:off x="629487" y="1007156"/>
              <a:ext cx="1821074" cy="646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rtl="1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483,142</a:t>
              </a:r>
            </a:p>
          </p:txBody>
        </p:sp>
        <p:sp>
          <p:nvSpPr>
            <p:cNvPr id="293" name="50k"/>
            <p:cNvSpPr txBox="1"/>
            <p:nvPr/>
          </p:nvSpPr>
          <p:spPr>
            <a:xfrm>
              <a:off x="3311214" y="1007156"/>
              <a:ext cx="849865" cy="646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rtl="1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50k</a:t>
              </a:r>
            </a:p>
          </p:txBody>
        </p:sp>
        <p:sp>
          <p:nvSpPr>
            <p:cNvPr id="294" name="59k"/>
            <p:cNvSpPr txBox="1"/>
            <p:nvPr/>
          </p:nvSpPr>
          <p:spPr>
            <a:xfrm>
              <a:off x="4981642" y="1007156"/>
              <a:ext cx="849864" cy="646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rtl="1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59k</a:t>
              </a:r>
            </a:p>
          </p:txBody>
        </p:sp>
      </p:grpSp>
      <p:grpSp>
        <p:nvGrpSpPr>
          <p:cNvPr id="300" name="Group"/>
          <p:cNvGrpSpPr/>
          <p:nvPr/>
        </p:nvGrpSpPr>
        <p:grpSpPr>
          <a:xfrm>
            <a:off x="907642" y="5307547"/>
            <a:ext cx="7282233" cy="4002868"/>
            <a:chOff x="0" y="-76200"/>
            <a:chExt cx="7282232" cy="4002867"/>
          </a:xfrm>
        </p:grpSpPr>
        <p:sp>
          <p:nvSpPr>
            <p:cNvPr id="296" name="WALL-E has the genre?!"/>
            <p:cNvSpPr txBox="1"/>
            <p:nvPr/>
          </p:nvSpPr>
          <p:spPr>
            <a:xfrm>
              <a:off x="0" y="510367"/>
              <a:ext cx="3417723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pPr/>
              <a:r>
                <a:t>WALL-E has the genre?!</a:t>
              </a:r>
            </a:p>
          </p:txBody>
        </p:sp>
        <p:sp>
          <p:nvSpPr>
            <p:cNvPr id="297" name="1- Animations…"/>
            <p:cNvSpPr txBox="1"/>
            <p:nvPr/>
          </p:nvSpPr>
          <p:spPr>
            <a:xfrm>
              <a:off x="3932785" y="510367"/>
              <a:ext cx="3349448" cy="341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t>1- Animations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t>2- Computer Animation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t>3- Comedy film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t>4- Adventure film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t>5- Science Fiction</a:t>
              </a:r>
            </a:p>
            <a:p>
              <a:pPr algn="l">
                <a:defRPr b="1" sz="2400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t>6- Fantasy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t>7- Stop motion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t>8- Satire</a:t>
              </a:r>
            </a:p>
            <a:p>
              <a:pPr algn="l">
                <a:defRPr sz="2400"/>
              </a:pPr>
              <a:r>
                <a:t>…</a:t>
              </a:r>
            </a:p>
          </p:txBody>
        </p:sp>
        <p:sp>
          <p:nvSpPr>
            <p:cNvPr id="298" name="(WALL-E, has_genre, Fantasy)"/>
            <p:cNvSpPr txBox="1"/>
            <p:nvPr/>
          </p:nvSpPr>
          <p:spPr>
            <a:xfrm>
              <a:off x="949911" y="-76201"/>
              <a:ext cx="4592143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 sz="2600">
                  <a:solidFill>
                    <a:srgbClr val="009051"/>
                  </a:solidFill>
                </a:defRPr>
              </a:lvl1pPr>
            </a:lstStyle>
            <a:p>
              <a:pPr/>
              <a:r>
                <a:t>(WALL-E, has_genre, Fantasy)</a:t>
              </a:r>
            </a:p>
          </p:txBody>
        </p:sp>
        <p:sp>
          <p:nvSpPr>
            <p:cNvPr id="299" name="(WALL-E, has_genre, ?)"/>
            <p:cNvSpPr txBox="1"/>
            <p:nvPr/>
          </p:nvSpPr>
          <p:spPr>
            <a:xfrm>
              <a:off x="4419" y="937091"/>
              <a:ext cx="3332684" cy="469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t>(WALL-E, </a:t>
              </a:r>
              <a:r>
                <a:rPr>
                  <a:solidFill>
                    <a:srgbClr val="5E5E5E"/>
                  </a:solidFill>
                </a:rPr>
                <a:t>has_genre</a:t>
              </a:r>
              <a:r>
                <a:t>, ?)</a:t>
              </a:r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7844571" y="6215626"/>
            <a:ext cx="4180229" cy="2476501"/>
            <a:chOff x="0" y="0"/>
            <a:chExt cx="4180227" cy="2476500"/>
          </a:xfrm>
        </p:grpSpPr>
        <p:sp>
          <p:nvSpPr>
            <p:cNvPr id="301" name="=&gt;"/>
            <p:cNvSpPr txBox="1"/>
            <p:nvPr/>
          </p:nvSpPr>
          <p:spPr>
            <a:xfrm>
              <a:off x="-1" y="952620"/>
              <a:ext cx="851917" cy="774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pPr/>
              <a:r>
                <a:t>=&gt;</a:t>
              </a:r>
            </a:p>
          </p:txBody>
        </p:sp>
        <p:sp>
          <p:nvSpPr>
            <p:cNvPr id="302" name="{"/>
            <p:cNvSpPr txBox="1"/>
            <p:nvPr/>
          </p:nvSpPr>
          <p:spPr>
            <a:xfrm>
              <a:off x="820023" y="-1"/>
              <a:ext cx="774040" cy="2476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600"/>
              </a:lvl1pPr>
            </a:lstStyle>
            <a:p>
              <a:pPr/>
              <a:r>
                <a:t>{</a:t>
              </a:r>
            </a:p>
          </p:txBody>
        </p:sp>
        <p:sp>
          <p:nvSpPr>
            <p:cNvPr id="303" name="Mean rank…"/>
            <p:cNvSpPr txBox="1"/>
            <p:nvPr/>
          </p:nvSpPr>
          <p:spPr>
            <a:xfrm>
              <a:off x="1461513" y="413505"/>
              <a:ext cx="2718715" cy="19037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317500" indent="-317500" algn="l">
                <a:lnSpc>
                  <a:spcPct val="230000"/>
                </a:lnSpc>
                <a:buSzPct val="100000"/>
                <a:buChar char="•"/>
                <a:defRPr>
                  <a:solidFill>
                    <a:srgbClr val="0433FF"/>
                  </a:solidFill>
                </a:defRPr>
              </a:pPr>
              <a:r>
                <a:t>Mean rank</a:t>
              </a:r>
            </a:p>
            <a:p>
              <a:pPr marL="317500" indent="-317500" algn="l">
                <a:lnSpc>
                  <a:spcPct val="230000"/>
                </a:lnSpc>
                <a:buSzPct val="100000"/>
                <a:buChar char="•"/>
                <a:defRPr>
                  <a:solidFill>
                    <a:srgbClr val="0433FF"/>
                  </a:solidFill>
                </a:defRPr>
              </a:pPr>
              <a:r>
                <a:t>hit@10</a:t>
              </a:r>
            </a:p>
          </p:txBody>
        </p:sp>
      </p:grpSp>
      <p:sp>
        <p:nvSpPr>
          <p:cNvPr id="30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30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30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30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5" grpId="1"/>
      <p:bldP build="whole" bldLvl="1" animBg="1" rev="0" advAuto="0" spid="300" grpId="2"/>
      <p:bldP build="whole" bldLvl="1" animBg="1" rev="0" advAuto="0" spid="304" grpId="3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مدل ویژگیهای پنها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مدل ویژگی‌های پنهان</a:t>
            </a:r>
          </a:p>
        </p:txBody>
      </p:sp>
      <p:sp>
        <p:nvSpPr>
          <p:cNvPr id="313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3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3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3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318" name="مساله پیشبینی وجود یا عدم وجود یک حقیقت (s, r, o) بر اساس یک تابع امتیاز (score function) است."/>
          <p:cNvSpPr txBox="1"/>
          <p:nvPr/>
        </p:nvSpPr>
        <p:spPr>
          <a:xfrm>
            <a:off x="1417180" y="2416126"/>
            <a:ext cx="11099802" cy="1318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مساله پیش‌بینی وجود یا عدم وجود یک حقیقت (s, r, o) بر اساس یک تابع امتیاز (score function) است.</a:t>
            </a:r>
          </a:p>
        </p:txBody>
      </p:sp>
      <p:sp>
        <p:nvSpPr>
          <p:cNvPr id="319" name="P[relk (subi, objj) = 1]"/>
          <p:cNvSpPr txBox="1"/>
          <p:nvPr/>
        </p:nvSpPr>
        <p:spPr>
          <a:xfrm>
            <a:off x="3720735" y="3795999"/>
            <a:ext cx="5563330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t>P[rel</a:t>
            </a:r>
            <a:r>
              <a:rPr baseline="-5999"/>
              <a:t>k</a:t>
            </a:r>
            <a:r>
              <a:t> (sub</a:t>
            </a:r>
            <a:r>
              <a:rPr baseline="-5999"/>
              <a:t>i</a:t>
            </a:r>
            <a:r>
              <a:t>, obj</a:t>
            </a:r>
            <a:r>
              <a:rPr baseline="-5999"/>
              <a:t>j</a:t>
            </a:r>
            <a:r>
              <a:t>) = 1]</a:t>
            </a:r>
          </a:p>
        </p:txBody>
      </p:sp>
      <p:pic>
        <p:nvPicPr>
          <p:cNvPr id="320" name="Screen Shot 1394-11-23 at 19.44.41.png" descr="Screen Shot 1394-11-23 at 19.4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8778" y="5125764"/>
            <a:ext cx="3474158" cy="3924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 Shot 1395-08-23 at 16.04.24.png" descr="Screen Shot 1395-08-23 at 16.04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186" y="5125764"/>
            <a:ext cx="3876567" cy="3801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روشهای مبتنی بر ویژگیهای پنها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روش‌های مبتنی بر ویژگی‌های پنهان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32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32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32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329" name="Bilinear…"/>
          <p:cNvSpPr txBox="1"/>
          <p:nvPr/>
        </p:nvSpPr>
        <p:spPr>
          <a:xfrm>
            <a:off x="1041399" y="2294889"/>
            <a:ext cx="11099802" cy="6116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Bilinear</a:t>
            </a:r>
          </a:p>
          <a:p>
            <a:pPr lvl="5" marL="1371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</a:t>
            </a:r>
            <a:r>
              <a:rPr sz="3000">
                <a:solidFill>
                  <a:srgbClr val="424242"/>
                </a:solidFill>
              </a:rPr>
              <a:t>RESCAL</a:t>
            </a:r>
          </a:p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Multi-layer Perceptions</a:t>
            </a:r>
          </a:p>
          <a:p>
            <a:pPr lvl="5" marL="1371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(NTN) Neural Tensor network</a:t>
            </a:r>
          </a:p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 </a:t>
            </a:r>
            <a:r>
              <a:t>Latent distance models </a:t>
            </a:r>
            <a:endParaRPr>
              <a:solidFill>
                <a:srgbClr val="0433FF"/>
              </a:solidFill>
            </a:endParaRPr>
          </a:p>
          <a:p>
            <a:pPr lvl="5" marL="1352005" indent="-209005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Structured Embedding</a:t>
            </a:r>
          </a:p>
          <a:p>
            <a:pPr lvl="5" marL="1371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Translating Embedding (TransE)</a:t>
            </a:r>
          </a:p>
          <a:p>
            <a:pPr lvl="5" marL="1352005" indent="-209005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Translating on Hyperplane (TransH)</a:t>
            </a:r>
          </a:p>
        </p:txBody>
      </p:sp>
      <p:sp>
        <p:nvSpPr>
          <p:cNvPr id="330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3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332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333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33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33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33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339" name="هر جفت ویژگی از دو موجودیت را در فضای رابطهی مورد نظر مورد بررسی قرار میدهد.…"/>
          <p:cNvSpPr txBox="1"/>
          <p:nvPr/>
        </p:nvSpPr>
        <p:spPr>
          <a:xfrm>
            <a:off x="1417180" y="2416126"/>
            <a:ext cx="11099802" cy="2109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هر جفت ویژگی از دو موجودیت را در فضای رابطه‌ی مورد نظر مورد بررسی قرار می‌دهد.</a:t>
            </a:r>
          </a:p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تابع امتیاز:</a:t>
            </a:r>
          </a:p>
        </p:txBody>
      </p:sp>
      <p:sp>
        <p:nvSpPr>
          <p:cNvPr id="340" name="Bilinear (RESCAL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Bilinear (RESCAL)</a:t>
            </a:r>
          </a:p>
        </p:txBody>
      </p:sp>
      <p:sp>
        <p:nvSpPr>
          <p:cNvPr id="3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42" name="Screen Shot 1396-02-07 at 11.43.19.png" descr="Screen Shot 1396-02-07 at 11.4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427" y="3659621"/>
            <a:ext cx="8235846" cy="1510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 Shot 1396-02-07 at 11.44.51.png" descr="Screen Shot 1396-02-07 at 11.44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176" y="5182051"/>
            <a:ext cx="5280911" cy="616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creen Shot 1396-02-07 at 11.46.48.png" descr="Screen Shot 1396-02-07 at 11.46.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10007" y="5024519"/>
            <a:ext cx="6192928" cy="4460545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34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34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34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3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3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3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356" name="هر جفت ویژگی از دو موجودیت را در فضای رابطهی مورد نظر مورد بررسی قرار میدهد.…"/>
          <p:cNvSpPr txBox="1"/>
          <p:nvPr/>
        </p:nvSpPr>
        <p:spPr>
          <a:xfrm>
            <a:off x="1417180" y="2416126"/>
            <a:ext cx="11099802" cy="2109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هر جفت ویژگی از دو موجودیت را در فضای رابطه‌ی مورد نظر مورد بررسی قرار می‌دهد.</a:t>
            </a:r>
          </a:p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تابع امتیاز:</a:t>
            </a:r>
          </a:p>
        </p:txBody>
      </p:sp>
      <p:sp>
        <p:nvSpPr>
          <p:cNvPr id="357" name="Bilinear (RESCAL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Bilinear (RESCAL)</a:t>
            </a:r>
          </a:p>
        </p:txBody>
      </p:sp>
      <p:sp>
        <p:nvSpPr>
          <p:cNvPr id="3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9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36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361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362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363" name="Table"/>
          <p:cNvGraphicFramePr/>
          <p:nvPr/>
        </p:nvGraphicFramePr>
        <p:xfrm>
          <a:off x="1648428" y="4795219"/>
          <a:ext cx="7639004" cy="83175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1">
                <a:tableStyleId>{2708684C-4D16-4618-839F-0558EEFCDFE6}</a:tableStyleId>
              </a:tblPr>
              <a:tblGrid>
                <a:gridCol w="848778"/>
                <a:gridCol w="848778"/>
                <a:gridCol w="848778"/>
                <a:gridCol w="848778"/>
                <a:gridCol w="848778"/>
                <a:gridCol w="848778"/>
                <a:gridCol w="848778"/>
                <a:gridCol w="848778"/>
                <a:gridCol w="848778"/>
              </a:tblGrid>
              <a:tr h="83175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364" name="Table"/>
          <p:cNvGraphicFramePr/>
          <p:nvPr/>
        </p:nvGraphicFramePr>
        <p:xfrm>
          <a:off x="1645253" y="6591971"/>
          <a:ext cx="7639004" cy="83175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1">
                <a:tableStyleId>{2708684C-4D16-4618-839F-0558EEFCDFE6}</a:tableStyleId>
              </a:tblPr>
              <a:tblGrid>
                <a:gridCol w="848778"/>
                <a:gridCol w="848778"/>
                <a:gridCol w="848778"/>
                <a:gridCol w="848778"/>
                <a:gridCol w="848778"/>
                <a:gridCol w="848778"/>
                <a:gridCol w="848778"/>
                <a:gridCol w="848778"/>
                <a:gridCol w="848778"/>
              </a:tblGrid>
              <a:tr h="83175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65" name="Line"/>
          <p:cNvSpPr/>
          <p:nvPr/>
        </p:nvSpPr>
        <p:spPr>
          <a:xfrm flipV="1">
            <a:off x="2045388" y="5622399"/>
            <a:ext cx="1" cy="965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6" name="Line"/>
          <p:cNvSpPr/>
          <p:nvPr/>
        </p:nvSpPr>
        <p:spPr>
          <a:xfrm flipV="1">
            <a:off x="2041023" y="5632570"/>
            <a:ext cx="945138" cy="945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7" name="Line"/>
          <p:cNvSpPr/>
          <p:nvPr/>
        </p:nvSpPr>
        <p:spPr>
          <a:xfrm flipV="1">
            <a:off x="2079428" y="5626743"/>
            <a:ext cx="1701576" cy="9567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8" name="Line"/>
          <p:cNvSpPr/>
          <p:nvPr/>
        </p:nvSpPr>
        <p:spPr>
          <a:xfrm flipV="1">
            <a:off x="2080699" y="5632000"/>
            <a:ext cx="2474583" cy="94627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69" name="Line"/>
          <p:cNvSpPr/>
          <p:nvPr/>
        </p:nvSpPr>
        <p:spPr>
          <a:xfrm flipV="1">
            <a:off x="2157601" y="5645367"/>
            <a:ext cx="3300706" cy="91954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0" name="Line"/>
          <p:cNvSpPr/>
          <p:nvPr/>
        </p:nvSpPr>
        <p:spPr>
          <a:xfrm flipV="1">
            <a:off x="2111149" y="5655957"/>
            <a:ext cx="4204058" cy="89836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1" name="Line"/>
          <p:cNvSpPr/>
          <p:nvPr/>
        </p:nvSpPr>
        <p:spPr>
          <a:xfrm flipV="1">
            <a:off x="2148600" y="5634339"/>
            <a:ext cx="4995817" cy="94159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2" name="Line"/>
          <p:cNvSpPr/>
          <p:nvPr/>
        </p:nvSpPr>
        <p:spPr>
          <a:xfrm flipV="1">
            <a:off x="2158663" y="5635887"/>
            <a:ext cx="5885084" cy="94290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373" name="Line"/>
          <p:cNvSpPr/>
          <p:nvPr/>
        </p:nvSpPr>
        <p:spPr>
          <a:xfrm flipV="1">
            <a:off x="2198458" y="5635632"/>
            <a:ext cx="6693290" cy="93901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37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37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38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381" name="پارامترهای درگیر:…"/>
          <p:cNvSpPr txBox="1"/>
          <p:nvPr/>
        </p:nvSpPr>
        <p:spPr>
          <a:xfrm>
            <a:off x="1417180" y="2416126"/>
            <a:ext cx="11099802" cy="3052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پارامتر‌های درگیر:</a:t>
            </a:r>
          </a:p>
          <a:p>
            <a:pPr lvl="3" marL="9144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d پارامتر برای هر موجودیت</a:t>
            </a:r>
          </a:p>
          <a:p>
            <a:pPr lvl="3" marL="9144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dxd</a:t>
            </a:r>
            <a:r>
              <a:rPr baseline="31999"/>
              <a:t> </a:t>
            </a:r>
            <a:r>
              <a:t>پارامتر برای هر رابطه</a:t>
            </a:r>
          </a:p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برای مجموعه داده‌های بزرگ به مشکل مقیاس‌پذیری می‌خورد</a:t>
            </a:r>
          </a:p>
        </p:txBody>
      </p:sp>
      <p:sp>
        <p:nvSpPr>
          <p:cNvPr id="382" name="RESC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RESCAL</a:t>
            </a:r>
          </a:p>
        </p:txBody>
      </p:sp>
      <p:sp>
        <p:nvSpPr>
          <p:cNvPr id="383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aphicFrame>
        <p:nvGraphicFramePr>
          <p:cNvPr id="384" name="Table"/>
          <p:cNvGraphicFramePr/>
          <p:nvPr/>
        </p:nvGraphicFramePr>
        <p:xfrm>
          <a:off x="2213966" y="6084371"/>
          <a:ext cx="8576868" cy="2347894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858956"/>
                <a:gridCol w="2858956"/>
                <a:gridCol w="2858956"/>
              </a:tblGrid>
              <a:tr h="1173946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173946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n</a:t>
                      </a:r>
                      <a:r>
                        <a:rPr baseline="-5999"/>
                        <a:t>r</a:t>
                      </a:r>
                      <a:r>
                        <a:t>d</a:t>
                      </a:r>
                      <a:r>
                        <a:rPr baseline="31999"/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385" name="Freebase15k:  ne=15k,  nr=1.3k"/>
          <p:cNvSpPr txBox="1"/>
          <p:nvPr/>
        </p:nvSpPr>
        <p:spPr>
          <a:xfrm>
            <a:off x="3953797" y="8499207"/>
            <a:ext cx="50972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t>Freebase15k:  n</a:t>
            </a:r>
            <a:r>
              <a:rPr baseline="-5999"/>
              <a:t>e</a:t>
            </a:r>
            <a:r>
              <a:t>=15k,  n</a:t>
            </a:r>
            <a:r>
              <a:rPr baseline="-5999"/>
              <a:t>r</a:t>
            </a:r>
            <a:r>
              <a:t>=1.3k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38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38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39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391" name="محاسبهی چند لایهای"/>
          <p:cNvSpPr txBox="1"/>
          <p:nvPr/>
        </p:nvSpPr>
        <p:spPr>
          <a:xfrm>
            <a:off x="1417180" y="2416126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محاسبه‌ی چند لایه‌ای</a:t>
            </a:r>
          </a:p>
        </p:txBody>
      </p:sp>
      <p:sp>
        <p:nvSpPr>
          <p:cNvPr id="392" name="RESC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RESCAL</a:t>
            </a:r>
          </a:p>
        </p:txBody>
      </p:sp>
      <p:sp>
        <p:nvSpPr>
          <p:cNvPr id="3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94" name="Screen Shot 1396-02-07 at 11.43.19.png" descr="Screen Shot 1396-02-07 at 11.4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617" y="2767371"/>
            <a:ext cx="8235846" cy="1510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Screen Shot 1396-02-08 at 11.00.24.png" descr="Screen Shot 1396-02-08 at 11.00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719" y="5717823"/>
            <a:ext cx="4882055" cy="160192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Arrow"/>
          <p:cNvSpPr/>
          <p:nvPr/>
        </p:nvSpPr>
        <p:spPr>
          <a:xfrm rot="5400000">
            <a:off x="2106083" y="4362679"/>
            <a:ext cx="1270001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pic>
        <p:nvPicPr>
          <p:cNvPr id="397" name="Screen Shot 1396-02-08 at 11.06.14.png" descr="Screen Shot 1396-02-08 at 11.06.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30963" y="5107380"/>
            <a:ext cx="7073577" cy="3709997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3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40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40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40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40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40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409" name="محاسبهی چند لایهای"/>
          <p:cNvSpPr txBox="1"/>
          <p:nvPr/>
        </p:nvSpPr>
        <p:spPr>
          <a:xfrm>
            <a:off x="1417180" y="2416126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محاسبه‌ی چند لایه‌ای</a:t>
            </a:r>
          </a:p>
        </p:txBody>
      </p:sp>
      <p:sp>
        <p:nvSpPr>
          <p:cNvPr id="410" name="Multi-layer Percep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Multi-layer Perceptions</a:t>
            </a:r>
          </a:p>
        </p:txBody>
      </p:sp>
      <p:sp>
        <p:nvSpPr>
          <p:cNvPr id="4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12" name="Screen Shot 1396-02-08 at 11.01.07.png" descr="Screen Shot 1396-02-08 at 11.01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457" y="2368488"/>
            <a:ext cx="5315503" cy="2467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Screen Shot 1396-02-08 at 11.06.24.png" descr="Screen Shot 1396-02-08 at 11.06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294" y="5068447"/>
            <a:ext cx="9080501" cy="422910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41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41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41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فهرس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فهرست</a:t>
            </a:r>
          </a:p>
        </p:txBody>
      </p:sp>
      <p:sp>
        <p:nvSpPr>
          <p:cNvPr id="140" name="مقدمه و ادبیات موضوع…"/>
          <p:cNvSpPr txBox="1"/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>
                <a:solidFill>
                  <a:srgbClr val="0433FF"/>
                </a:solidFill>
              </a:defRPr>
            </a:pPr>
            <a:r>
              <a:t>مقدمه و ادبیات موضوع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/>
            </a:pPr>
            <a:r>
              <a:t>عملکرد روش‌های موجود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/>
            </a:pPr>
            <a:r>
              <a:t>استفاده از قوانین انجمنی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/>
            </a:pPr>
            <a:r>
              <a:t>نتایج و جمع‌بندی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/>
            </a:pPr>
            <a:r>
              <a:t>مراجع</a:t>
            </a:r>
          </a:p>
        </p:txBody>
      </p:sp>
      <p:sp>
        <p:nvSpPr>
          <p:cNvPr id="141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43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44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4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4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4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425" name="احتمال رابطه بین موجودیتها از روی فاصلهی آنها در فضای برداری تعریف شده مشخص میشود.…"/>
          <p:cNvSpPr txBox="1"/>
          <p:nvPr/>
        </p:nvSpPr>
        <p:spPr>
          <a:xfrm>
            <a:off x="1417180" y="2416126"/>
            <a:ext cx="11099802" cy="2747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احتمال رابطه بین موجودیت‌ها از روی فاصله‌ی آنها در فضای برداری تعریف شده مشخص می‌شود.</a:t>
            </a:r>
          </a:p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پیاده‌سازی در روابط تک-رابطه‌ای پس از نمایش موجودیت‌ها روی صفحه به صورت:</a:t>
            </a:r>
          </a:p>
        </p:txBody>
      </p:sp>
      <p:sp>
        <p:nvSpPr>
          <p:cNvPr id="426" name="روشهای فاصلهی پنهان (LD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روش‌های فاصله‌ی پنهان (</a:t>
            </a:r>
            <a:r>
              <a:t>LDM</a:t>
            </a:r>
            <a:r>
              <a:t>)</a:t>
            </a:r>
          </a:p>
        </p:txBody>
      </p:sp>
      <p:sp>
        <p:nvSpPr>
          <p:cNvPr id="4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28" name="Screen Shot 1396-02-08 at 11.24.40.png" descr="Screen Shot 1396-02-08 at 11.24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2091" y="4901153"/>
            <a:ext cx="5510649" cy="813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43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431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432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43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43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43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438" name="فاصلهی دو موجودیت را در فضای بردار رابطهی مورد نظر بدست میآوریم…"/>
          <p:cNvSpPr txBox="1"/>
          <p:nvPr/>
        </p:nvSpPr>
        <p:spPr>
          <a:xfrm>
            <a:off x="1417180" y="2416126"/>
            <a:ext cx="11099802" cy="2080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فاصله‌ی دو موجودیت را در فضای بردار رابطه‌ی مورد نظر بدست می‌آوریم</a:t>
            </a:r>
          </a:p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تابع امتیاز:</a:t>
            </a:r>
          </a:p>
        </p:txBody>
      </p:sp>
      <p:sp>
        <p:nvSpPr>
          <p:cNvPr id="439" name="Structured Embedd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t>Structured Embedding</a:t>
            </a:r>
          </a:p>
        </p:txBody>
      </p:sp>
      <p:sp>
        <p:nvSpPr>
          <p:cNvPr id="4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41" name="Screen Shot 1396-02-08 at 11.27.47.png" descr="Screen Shot 1396-02-08 at 11.27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039" y="3666939"/>
            <a:ext cx="9608375" cy="1460924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4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44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44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446" name="Scatter Chart"/>
          <p:cNvGraphicFramePr/>
          <p:nvPr/>
        </p:nvGraphicFramePr>
        <p:xfrm>
          <a:off x="4826885" y="5646547"/>
          <a:ext cx="3665599" cy="362063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  <p:graphicFrame>
        <p:nvGraphicFramePr>
          <p:cNvPr id="447" name="Scatter Chart"/>
          <p:cNvGraphicFramePr/>
          <p:nvPr/>
        </p:nvGraphicFramePr>
        <p:xfrm>
          <a:off x="8906564" y="5646547"/>
          <a:ext cx="3665599" cy="362063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5"/>
          </a:graphicData>
        </a:graphic>
      </p:graphicFrame>
      <p:sp>
        <p:nvSpPr>
          <p:cNvPr id="457" name="Connection Line"/>
          <p:cNvSpPr/>
          <p:nvPr/>
        </p:nvSpPr>
        <p:spPr>
          <a:xfrm>
            <a:off x="6795700" y="5915429"/>
            <a:ext cx="4071174" cy="732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87" fill="norm" stroke="1" extrusionOk="0">
                <a:moveTo>
                  <a:pt x="0" y="10127"/>
                </a:moveTo>
                <a:cubicBezTo>
                  <a:pt x="7806" y="-5213"/>
                  <a:pt x="15006" y="-3126"/>
                  <a:pt x="21600" y="16387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58" name="Connection Line"/>
          <p:cNvSpPr/>
          <p:nvPr/>
        </p:nvSpPr>
        <p:spPr>
          <a:xfrm>
            <a:off x="5934432" y="7039117"/>
            <a:ext cx="5504836" cy="1232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83" fill="norm" stroke="1" extrusionOk="0">
                <a:moveTo>
                  <a:pt x="0" y="14553"/>
                </a:moveTo>
                <a:cubicBezTo>
                  <a:pt x="8066" y="21600"/>
                  <a:pt x="15266" y="16749"/>
                  <a:pt x="21600" y="0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50" name="Aks"/>
          <p:cNvSpPr txBox="1"/>
          <p:nvPr/>
        </p:nvSpPr>
        <p:spPr>
          <a:xfrm>
            <a:off x="8181473" y="5235675"/>
            <a:ext cx="7240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  <a:r>
              <a:rPr baseline="-5999"/>
              <a:t>k</a:t>
            </a:r>
            <a:r>
              <a:rPr baseline="31999"/>
              <a:t>s</a:t>
            </a:r>
          </a:p>
        </p:txBody>
      </p:sp>
      <p:sp>
        <p:nvSpPr>
          <p:cNvPr id="451" name="Ako"/>
          <p:cNvSpPr txBox="1"/>
          <p:nvPr/>
        </p:nvSpPr>
        <p:spPr>
          <a:xfrm>
            <a:off x="7962163" y="7642528"/>
            <a:ext cx="74112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  <a:r>
              <a:rPr baseline="-5999"/>
              <a:t>k</a:t>
            </a:r>
            <a:r>
              <a:rPr baseline="31999"/>
              <a:t>o</a:t>
            </a:r>
          </a:p>
        </p:txBody>
      </p:sp>
      <p:graphicFrame>
        <p:nvGraphicFramePr>
          <p:cNvPr id="452" name="Scatter Chart"/>
          <p:cNvGraphicFramePr/>
          <p:nvPr/>
        </p:nvGraphicFramePr>
        <p:xfrm>
          <a:off x="518459" y="5750929"/>
          <a:ext cx="3969062" cy="351982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6"/>
          </a:graphicData>
        </a:graphic>
      </p:graphicFrame>
      <p:sp>
        <p:nvSpPr>
          <p:cNvPr id="459" name="Connection Line"/>
          <p:cNvSpPr/>
          <p:nvPr/>
        </p:nvSpPr>
        <p:spPr>
          <a:xfrm>
            <a:off x="1884240" y="5646125"/>
            <a:ext cx="4733600" cy="8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66" fill="norm" stroke="1" extrusionOk="0">
                <a:moveTo>
                  <a:pt x="21600" y="16566"/>
                </a:moveTo>
                <a:cubicBezTo>
                  <a:pt x="14916" y="-2238"/>
                  <a:pt x="7716" y="-5034"/>
                  <a:pt x="0" y="8179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60" name="Connection Line"/>
          <p:cNvSpPr/>
          <p:nvPr/>
        </p:nvSpPr>
        <p:spPr>
          <a:xfrm>
            <a:off x="4070380" y="8157751"/>
            <a:ext cx="1687290" cy="336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10" fill="norm" stroke="1" extrusionOk="0">
                <a:moveTo>
                  <a:pt x="21600" y="0"/>
                </a:moveTo>
                <a:cubicBezTo>
                  <a:pt x="15548" y="18995"/>
                  <a:pt x="8348" y="21600"/>
                  <a:pt x="0" y="7814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455" name="Ak’s"/>
          <p:cNvSpPr txBox="1"/>
          <p:nvPr/>
        </p:nvSpPr>
        <p:spPr>
          <a:xfrm>
            <a:off x="3437215" y="4977348"/>
            <a:ext cx="7691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  <a:r>
              <a:rPr baseline="-5999"/>
              <a:t>k’</a:t>
            </a:r>
            <a:r>
              <a:rPr baseline="31999"/>
              <a:t>s</a:t>
            </a:r>
          </a:p>
        </p:txBody>
      </p:sp>
      <p:sp>
        <p:nvSpPr>
          <p:cNvPr id="456" name="Ak’o"/>
          <p:cNvSpPr txBox="1"/>
          <p:nvPr/>
        </p:nvSpPr>
        <p:spPr>
          <a:xfrm>
            <a:off x="4202671" y="8311929"/>
            <a:ext cx="8087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</a:t>
            </a:r>
            <a:r>
              <a:rPr baseline="-5999"/>
              <a:t>k’</a:t>
            </a:r>
            <a:r>
              <a:rPr baseline="31999"/>
              <a:t>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46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46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46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468" name="برای کاهش تعداد پارامترها در روش SE رابطهها را بجای ضرب ماتریسی، یک آفست در کنار موجودیت اول در نظر میگیریم."/>
          <p:cNvSpPr txBox="1"/>
          <p:nvPr/>
        </p:nvSpPr>
        <p:spPr>
          <a:xfrm>
            <a:off x="1417180" y="2416126"/>
            <a:ext cx="11099802" cy="1549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ct val="14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برای کاهش تعداد پارامتر‌ها در روش </a:t>
            </a:r>
            <a:r>
              <a:t>SE</a:t>
            </a:r>
            <a:r>
              <a:t> رابطه‌ها را بجای ضرب ماتریسی، یک آفست در کنار موجودیت اول در نظر می‌گیریم.</a:t>
            </a:r>
          </a:p>
        </p:txBody>
      </p:sp>
      <p:sp>
        <p:nvSpPr>
          <p:cNvPr id="469" name="Tra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t>TransE</a:t>
            </a:r>
          </a:p>
        </p:txBody>
      </p:sp>
      <p:sp>
        <p:nvSpPr>
          <p:cNvPr id="4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71" name="Screen Shot 1396-02-08 at 11.50.12.png" descr="Screen Shot 1396-02-08 at 11.5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325" y="3863381"/>
            <a:ext cx="6213368" cy="1114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Screen Shot 1394-11-23 at 19.44.41.png" descr="Screen Shot 1394-11-23 at 19.44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29472" y="4967073"/>
            <a:ext cx="4158649" cy="46971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Screen Shot 1395-08-23 at 16.04.24.png" descr="Screen Shot 1395-08-23 at 16.04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65729" y="5214850"/>
            <a:ext cx="3858672" cy="3783747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4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47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47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4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4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4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485" name="هدف: کاهش مجموع فاصلهی موجودیتهای i منتقل شده توسط یک رابطه k با موجودیت j است."/>
          <p:cNvSpPr txBox="1"/>
          <p:nvPr/>
        </p:nvSpPr>
        <p:spPr>
          <a:xfrm>
            <a:off x="1417180" y="2416126"/>
            <a:ext cx="11099802" cy="1318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هدف: کاهش مجموع فاصله‌ی موجودیت‌های i منتقل شده توسط یک رابطه k با موجودیت j است.</a:t>
            </a:r>
          </a:p>
        </p:txBody>
      </p:sp>
      <p:sp>
        <p:nvSpPr>
          <p:cNvPr id="486" name="Tra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t>TransE</a:t>
            </a:r>
          </a:p>
        </p:txBody>
      </p:sp>
      <p:sp>
        <p:nvSpPr>
          <p:cNvPr id="4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488" name="Screen Shot 1394-11-25 at 10.35.42.png" descr="Screen Shot 1394-11-25 at 10.35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490" y="5581785"/>
            <a:ext cx="5553923" cy="84284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s"/>
          <p:cNvSpPr/>
          <p:nvPr/>
        </p:nvSpPr>
        <p:spPr>
          <a:xfrm>
            <a:off x="7908054" y="5458856"/>
            <a:ext cx="729824" cy="70559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s</a:t>
            </a:r>
          </a:p>
        </p:txBody>
      </p:sp>
      <p:pic>
        <p:nvPicPr>
          <p:cNvPr id="498" name="Connection Line" descr="Connection Line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4130" y="5137067"/>
            <a:ext cx="3350747" cy="527356"/>
          </a:xfrm>
          <a:prstGeom prst="rect">
            <a:avLst/>
          </a:prstGeom>
        </p:spPr>
      </p:pic>
      <p:sp>
        <p:nvSpPr>
          <p:cNvPr id="491" name="o"/>
          <p:cNvSpPr/>
          <p:nvPr/>
        </p:nvSpPr>
        <p:spPr>
          <a:xfrm>
            <a:off x="11739355" y="5458856"/>
            <a:ext cx="729824" cy="70559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o</a:t>
            </a:r>
          </a:p>
        </p:txBody>
      </p:sp>
      <p:sp>
        <p:nvSpPr>
          <p:cNvPr id="492" name="rk"/>
          <p:cNvSpPr txBox="1"/>
          <p:nvPr/>
        </p:nvSpPr>
        <p:spPr>
          <a:xfrm>
            <a:off x="9932006" y="4484212"/>
            <a:ext cx="46174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t>r</a:t>
            </a:r>
            <a:r>
              <a:rPr baseline="-5999"/>
              <a:t>k</a:t>
            </a:r>
          </a:p>
        </p:txBody>
      </p:sp>
      <p:pic>
        <p:nvPicPr>
          <p:cNvPr id="493" name="Screen Shot 1396-02-08 at 11.50.12.png" descr="Screen Shot 1396-02-08 at 11.50.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0325" y="3863381"/>
            <a:ext cx="6213368" cy="1114178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49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49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49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ra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t>TransE</a:t>
            </a:r>
          </a:p>
        </p:txBody>
      </p:sp>
      <p:sp>
        <p:nvSpPr>
          <p:cNvPr id="5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3" name="در ردهبندی موجودیتها، مطلوب است که فاصلهی نمونههای منفی از نمونههای مثبت بیشتر باشد:…"/>
          <p:cNvSpPr txBox="1"/>
          <p:nvPr/>
        </p:nvSpPr>
        <p:spPr>
          <a:xfrm>
            <a:off x="230148" y="4961255"/>
            <a:ext cx="12544504" cy="3480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r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در رده‌بندی موجودیت‌ها، مطلوب است که فاصله‌ی نمونه‌های منفی از نمونه‌های مثبت بیشتر باشد:</a:t>
            </a:r>
          </a:p>
          <a:p>
            <a:pPr marL="254000" indent="-254000" algn="r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54000" indent="-254000" algn="r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54000" indent="-254000" algn="r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وقتی:</a:t>
            </a:r>
          </a:p>
        </p:txBody>
      </p:sp>
      <p:pic>
        <p:nvPicPr>
          <p:cNvPr id="504" name="Screen Shot 1394-11-25 at 10.40.55.png" descr="Screen Shot 1394-11-25 at 10.40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9816" y="6197049"/>
            <a:ext cx="85979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Screen Shot 1394-11-25 at 10.41.01.png" descr="Screen Shot 1394-11-25 at 10.41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9018" y="8343758"/>
            <a:ext cx="10287001" cy="1003301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5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5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5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pic>
        <p:nvPicPr>
          <p:cNvPr id="510" name="Screen Shot 1395-08-23 at 16.04.24.png" descr="Screen Shot 1395-08-23 at 16.04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98043" y="1856822"/>
            <a:ext cx="3474158" cy="3406698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51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513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514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51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52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52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522" name="فهم روابط ۱-به-۱ و ۱-به-چند و چند-به-۱ و چند-به-چند"/>
          <p:cNvSpPr txBox="1"/>
          <p:nvPr/>
        </p:nvSpPr>
        <p:spPr>
          <a:xfrm>
            <a:off x="1417180" y="2416126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فهم روابط ۱-به-۱ و ۱-به-چند و چند-به-۱ و چند-به-چند</a:t>
            </a:r>
          </a:p>
        </p:txBody>
      </p:sp>
      <p:sp>
        <p:nvSpPr>
          <p:cNvPr id="523" name="Translating on Hyperplanes (TransH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t>Translating on Hyperplanes (TransH)</a:t>
            </a:r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2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52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52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52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pic>
        <p:nvPicPr>
          <p:cNvPr id="529" name="Screen Shot 1396-02-22 at 12.29.21.png" descr="Screen Shot 1396-02-22 at 12.2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8952" y="4676977"/>
            <a:ext cx="8934132" cy="5074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Screen Shot 1396-02-22 at 12.29.37.png" descr="Screen Shot 1396-02-22 at 12.29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1322" y="3542958"/>
            <a:ext cx="9180193" cy="1494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مقیاسپذیر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مقیاس‌پذیری</a:t>
            </a:r>
          </a:p>
        </p:txBody>
      </p:sp>
      <p:sp>
        <p:nvSpPr>
          <p:cNvPr id="5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3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53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53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53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graphicFrame>
        <p:nvGraphicFramePr>
          <p:cNvPr id="540" name="Table"/>
          <p:cNvGraphicFramePr/>
          <p:nvPr/>
        </p:nvGraphicFramePr>
        <p:xfrm>
          <a:off x="1169156" y="3213741"/>
          <a:ext cx="10666488" cy="376269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821679"/>
                <a:gridCol w="4454302"/>
                <a:gridCol w="3390506"/>
              </a:tblGrid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 RESCAL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 MLP (NTN)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3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165M (d=50)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 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2n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8M (d=50)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 TransE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4F8F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d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0.8M (d=50)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541" name="Freebase15k:  ne=15k,  nr=1.3k"/>
          <p:cNvSpPr txBox="1"/>
          <p:nvPr/>
        </p:nvSpPr>
        <p:spPr>
          <a:xfrm>
            <a:off x="3362004" y="7010561"/>
            <a:ext cx="59870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Freebase15k:  n</a:t>
            </a:r>
            <a:r>
              <a:rPr baseline="-5999"/>
              <a:t>e</a:t>
            </a:r>
            <a:r>
              <a:t>=15k,  n</a:t>
            </a:r>
            <a:r>
              <a:rPr baseline="-5999"/>
              <a:t>r</a:t>
            </a:r>
            <a:r>
              <a:t>=1.3k</a:t>
            </a:r>
          </a:p>
        </p:txBody>
      </p:sp>
      <p:sp>
        <p:nvSpPr>
          <p:cNvPr id="54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5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54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54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پراکندگی موجودیت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پراکندگی موجودیت‌ها</a:t>
            </a:r>
          </a:p>
        </p:txBody>
      </p:sp>
      <p:sp>
        <p:nvSpPr>
          <p:cNvPr id="5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51" name="Screen Shot 1394-11-25 at 21.20.13.png" descr="Screen Shot 1394-11-25 at 21.2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725145"/>
            <a:ext cx="13004800" cy="643691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5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5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5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556" name="پراکندگی ۵,۰۰۰ موجودیت در روش TransE"/>
          <p:cNvSpPr txBox="1"/>
          <p:nvPr/>
        </p:nvSpPr>
        <p:spPr>
          <a:xfrm>
            <a:off x="1461248" y="1857938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پراکندگی ۵,۰۰۰ موجودیت در روش </a:t>
            </a:r>
            <a:r>
              <a:t>TransE</a:t>
            </a:r>
          </a:p>
        </p:txBody>
      </p:sp>
      <p:sp>
        <p:nvSpPr>
          <p:cNvPr id="557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5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559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560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65" name="Screen Shot 1394-11-25 at 21.21.38.png" descr="Screen Shot 1394-11-25 at 21.2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947" y="2187326"/>
            <a:ext cx="9817101" cy="71755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56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56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56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570" name="پراکندگی موجودیت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پراکندگی موجودیت‌ها</a:t>
            </a:r>
          </a:p>
        </p:txBody>
      </p:sp>
      <p:sp>
        <p:nvSpPr>
          <p:cNvPr id="571" name="ژانر فیلمهای سینمایی"/>
          <p:cNvSpPr txBox="1"/>
          <p:nvPr/>
        </p:nvSpPr>
        <p:spPr>
          <a:xfrm>
            <a:off x="1461248" y="1857938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ژانر فیلم‌های سینمایی</a:t>
            </a:r>
          </a:p>
        </p:txBody>
      </p:sp>
      <p:sp>
        <p:nvSpPr>
          <p:cNvPr id="57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5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57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57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78" name="Screen Shot 1394-11-25 at 21.22.32.png" descr="Screen Shot 1394-11-25 at 21.22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50" y="3048000"/>
            <a:ext cx="11595100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58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58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58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583" name="پراکندگی موجودیت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پراکندگی موجودیت‌ها</a:t>
            </a:r>
          </a:p>
        </p:txBody>
      </p:sp>
      <p:sp>
        <p:nvSpPr>
          <p:cNvPr id="584" name="ایالتهای آمریکا"/>
          <p:cNvSpPr txBox="1"/>
          <p:nvPr/>
        </p:nvSpPr>
        <p:spPr>
          <a:xfrm>
            <a:off x="1461248" y="1857938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ایالت‌های آمریکا</a:t>
            </a:r>
          </a:p>
        </p:txBody>
      </p:sp>
      <p:sp>
        <p:nvSpPr>
          <p:cNvPr id="58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58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58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58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پایگاهدان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پایگاه‌‌دانش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" name="پایگاهدانش ناهمگون…"/>
          <p:cNvSpPr txBox="1"/>
          <p:nvPr/>
        </p:nvSpPr>
        <p:spPr>
          <a:xfrm>
            <a:off x="6139757" y="2220831"/>
            <a:ext cx="6334457" cy="67027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rtl="1">
              <a:lnSpc>
                <a:spcPct val="130000"/>
              </a:lnSpc>
              <a:defRPr b="1" sz="4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پایگاه‌دانش ناهمگون</a:t>
            </a:r>
          </a:p>
          <a:p>
            <a:pPr marL="235655" indent="-197555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گرافی که گره‌های آن موجودیت‌ها و یال‌های آن گونه‌های مختلف رابطه را مشخص می‌کنند.</a:t>
            </a:r>
          </a:p>
          <a:p>
            <a:pPr lvl="1" marL="762552" indent="-318052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موجودیت:</a:t>
            </a:r>
            <a:r>
              <a:t> اشخاص، اشیاء، شهر‌ها و ...</a:t>
            </a:r>
          </a:p>
          <a:p>
            <a:pPr lvl="1" marL="762552" indent="-318052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رابطه‌:</a:t>
            </a:r>
            <a:r>
              <a:t> فرزندی، اهلیت، منصب و ...</a:t>
            </a:r>
          </a:p>
          <a:p>
            <a:pPr lvl="1" marL="762552" indent="-318052" algn="just" rtl="1">
              <a:lnSpc>
                <a:spcPct val="130000"/>
              </a:lnSpc>
              <a:buSzPct val="75000"/>
              <a:buChar char="•"/>
              <a:defRPr sz="32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حقیقت:</a:t>
            </a:r>
          </a:p>
          <a:p>
            <a:pPr lvl="1" indent="444500" algn="l" rtl="1">
              <a:lnSpc>
                <a:spcPct val="130000"/>
              </a:lnSpc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(head, relation, tail)</a:t>
            </a:r>
          </a:p>
        </p:txBody>
      </p:sp>
      <p:pic>
        <p:nvPicPr>
          <p:cNvPr id="152" name="Screen Shot 1394-11-23 at 19.44.27.png" descr="Screen Shot 1394-11-23 at 19.44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915" y="2373798"/>
            <a:ext cx="5410201" cy="6007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55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56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591" name="Screen Shot 1394-11-25 at 21.23.38.png" descr="Screen Shot 1394-11-25 at 21.23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1832369"/>
            <a:ext cx="12509500" cy="681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59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59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59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596" name="پراکندگی موجودیت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پراکندگی موجودیت‌ها</a:t>
            </a:r>
          </a:p>
        </p:txBody>
      </p:sp>
      <p:sp>
        <p:nvSpPr>
          <p:cNvPr id="597" name="نام سریالهای تلوزیونی"/>
          <p:cNvSpPr txBox="1"/>
          <p:nvPr/>
        </p:nvSpPr>
        <p:spPr>
          <a:xfrm>
            <a:off x="1461248" y="1857938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نام سریال‌های تلوزیونی</a:t>
            </a:r>
          </a:p>
        </p:txBody>
      </p:sp>
      <p:sp>
        <p:nvSpPr>
          <p:cNvPr id="59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5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60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60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پرسیدن سوال از مد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پرسیدن سوال از مدل</a:t>
            </a:r>
          </a:p>
        </p:txBody>
      </p:sp>
      <p:sp>
        <p:nvSpPr>
          <p:cNvPr id="6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05" name="Lil Wayne born in?!"/>
          <p:cNvSpPr txBox="1"/>
          <p:nvPr/>
        </p:nvSpPr>
        <p:spPr>
          <a:xfrm>
            <a:off x="539852" y="3158204"/>
            <a:ext cx="401833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Lil Wayne born in?!</a:t>
            </a:r>
          </a:p>
        </p:txBody>
      </p:sp>
      <p:sp>
        <p:nvSpPr>
          <p:cNvPr id="606" name="New Orleans…"/>
          <p:cNvSpPr txBox="1"/>
          <p:nvPr/>
        </p:nvSpPr>
        <p:spPr>
          <a:xfrm>
            <a:off x="5525478" y="3157302"/>
            <a:ext cx="3069642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00905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New Orleans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Atlanta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Austin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St. Louis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Toronto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New York City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Wellington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Dallas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Puerto Rico</a:t>
            </a:r>
          </a:p>
        </p:txBody>
      </p:sp>
      <p:sp>
        <p:nvSpPr>
          <p:cNvPr id="607" name="(Lil_Wayne, born_in, ?)"/>
          <p:cNvSpPr txBox="1"/>
          <p:nvPr/>
        </p:nvSpPr>
        <p:spPr>
          <a:xfrm>
            <a:off x="498621" y="3793054"/>
            <a:ext cx="47548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(Lil_Wayne, </a:t>
            </a:r>
            <a:r>
              <a:rPr>
                <a:solidFill>
                  <a:srgbClr val="5E5E5E"/>
                </a:solidFill>
              </a:rPr>
              <a:t>born_in</a:t>
            </a:r>
            <a:r>
              <a:t>, ?)</a:t>
            </a:r>
          </a:p>
        </p:txBody>
      </p:sp>
      <p:sp>
        <p:nvSpPr>
          <p:cNvPr id="60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60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61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61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61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61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61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61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6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پرسیدن سوال از مدل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پرسیدن سوال از مدل</a:t>
            </a:r>
          </a:p>
        </p:txBody>
      </p:sp>
      <p:sp>
        <p:nvSpPr>
          <p:cNvPr id="6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19" name="WALL-E has the genre?!"/>
          <p:cNvSpPr txBox="1"/>
          <p:nvPr/>
        </p:nvSpPr>
        <p:spPr>
          <a:xfrm>
            <a:off x="562580" y="2965825"/>
            <a:ext cx="506943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WALL-E has the genre?!</a:t>
            </a:r>
          </a:p>
        </p:txBody>
      </p:sp>
      <p:sp>
        <p:nvSpPr>
          <p:cNvPr id="620" name="Animations…"/>
          <p:cNvSpPr txBox="1"/>
          <p:nvPr/>
        </p:nvSpPr>
        <p:spPr>
          <a:xfrm>
            <a:off x="6084406" y="2993780"/>
            <a:ext cx="4433469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Animations</a:t>
            </a:r>
          </a:p>
          <a:p>
            <a:pPr algn="l"/>
            <a:r>
              <a:t>Computer Animation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Comedy film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Adventure film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Science Fiction</a:t>
            </a:r>
          </a:p>
          <a:p>
            <a:pPr algn="l">
              <a:defRPr b="1">
                <a:solidFill>
                  <a:srgbClr val="00905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Fantasy</a:t>
            </a:r>
          </a:p>
          <a:p>
            <a:pPr algn="l"/>
            <a:r>
              <a:t>Stop motion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t>Satire</a:t>
            </a:r>
          </a:p>
          <a:p>
            <a:pPr algn="l"/>
            <a:r>
              <a:t>Drama</a:t>
            </a:r>
          </a:p>
        </p:txBody>
      </p:sp>
      <p:sp>
        <p:nvSpPr>
          <p:cNvPr id="621" name="(WALL-E, has_genre, ?)"/>
          <p:cNvSpPr txBox="1"/>
          <p:nvPr/>
        </p:nvSpPr>
        <p:spPr>
          <a:xfrm>
            <a:off x="562859" y="3612248"/>
            <a:ext cx="49418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(WALL-E, </a:t>
            </a:r>
            <a:r>
              <a:rPr>
                <a:solidFill>
                  <a:srgbClr val="5E5E5E"/>
                </a:solidFill>
              </a:rPr>
              <a:t>has_genre</a:t>
            </a:r>
            <a:r>
              <a:t>, ?)</a:t>
            </a:r>
          </a:p>
        </p:txBody>
      </p:sp>
      <p:sp>
        <p:nvSpPr>
          <p:cNvPr id="6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6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6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6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626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6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628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629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نتایج Tra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نتایج TransE</a:t>
            </a:r>
          </a:p>
        </p:txBody>
      </p:sp>
      <p:sp>
        <p:nvSpPr>
          <p:cNvPr id="6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33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634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635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636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637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63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639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640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641" name="Table"/>
          <p:cNvGraphicFramePr/>
          <p:nvPr/>
        </p:nvGraphicFramePr>
        <p:xfrm>
          <a:off x="6486296" y="3471221"/>
          <a:ext cx="6245564" cy="4121139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{2708684C-4D16-4618-839F-0558EEFCDFE6}</a:tableStyleId>
              </a:tblPr>
              <a:tblGrid>
                <a:gridCol w="2569586"/>
                <a:gridCol w="1939047"/>
                <a:gridCol w="1736929"/>
              </a:tblGrid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42.1%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683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27%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39.8%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graphicFrame>
        <p:nvGraphicFramePr>
          <p:cNvPr id="642" name="2D Column Chart"/>
          <p:cNvGraphicFramePr/>
          <p:nvPr/>
        </p:nvGraphicFramePr>
        <p:xfrm>
          <a:off x="261281" y="3036240"/>
          <a:ext cx="5404613" cy="49911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پراکندگی رابطه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پراکندگی رابطه‌ها</a:t>
            </a:r>
          </a:p>
        </p:txBody>
      </p:sp>
      <p:sp>
        <p:nvSpPr>
          <p:cNvPr id="6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646" name="Screen Shot 1394-11-25 at 21.24.35.png" descr="Screen Shot 1394-11-25 at 21.24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900" y="2598577"/>
            <a:ext cx="11811000" cy="62611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64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64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65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651" name="پراکندگی همه رابطهها در روش TransE"/>
          <p:cNvSpPr txBox="1"/>
          <p:nvPr/>
        </p:nvSpPr>
        <p:spPr>
          <a:xfrm>
            <a:off x="1461248" y="1857938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پراکندگی همه رابطه‌ها در روش </a:t>
            </a:r>
            <a:r>
              <a:t>TransE</a:t>
            </a:r>
          </a:p>
        </p:txBody>
      </p:sp>
      <p:sp>
        <p:nvSpPr>
          <p:cNvPr id="65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65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65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65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66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66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66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664" name="بیربط بودن رابطههای نزدیک به هم"/>
          <p:cNvSpPr txBox="1"/>
          <p:nvPr/>
        </p:nvSpPr>
        <p:spPr>
          <a:xfrm>
            <a:off x="1461248" y="1857938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بی‌ربط بودن رابطه‌های نزدیک به هم</a:t>
            </a:r>
          </a:p>
        </p:txBody>
      </p:sp>
      <p:sp>
        <p:nvSpPr>
          <p:cNvPr id="665" name="پراکندگی رابطه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پراکندگی رابطه‌ها</a:t>
            </a:r>
          </a:p>
        </p:txBody>
      </p:sp>
      <p:grpSp>
        <p:nvGrpSpPr>
          <p:cNvPr id="734" name="Group"/>
          <p:cNvGrpSpPr/>
          <p:nvPr/>
        </p:nvGrpSpPr>
        <p:grpSpPr>
          <a:xfrm>
            <a:off x="2259463" y="2655786"/>
            <a:ext cx="8485874" cy="4939773"/>
            <a:chOff x="0" y="0"/>
            <a:chExt cx="8485872" cy="4939771"/>
          </a:xfrm>
        </p:grpSpPr>
        <p:grpSp>
          <p:nvGrpSpPr>
            <p:cNvPr id="669" name="Group"/>
            <p:cNvGrpSpPr/>
            <p:nvPr/>
          </p:nvGrpSpPr>
          <p:grpSpPr>
            <a:xfrm>
              <a:off x="5843635" y="2088105"/>
              <a:ext cx="2031391" cy="1446608"/>
              <a:chOff x="126964" y="42344"/>
              <a:chExt cx="2031390" cy="1446607"/>
            </a:xfrm>
          </p:grpSpPr>
          <p:sp>
            <p:nvSpPr>
              <p:cNvPr id="666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67" name="category"/>
              <p:cNvSpPr txBox="1"/>
              <p:nvPr/>
            </p:nvSpPr>
            <p:spPr>
              <a:xfrm>
                <a:off x="126964" y="42344"/>
                <a:ext cx="1495253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category</a:t>
                </a:r>
              </a:p>
            </p:txBody>
          </p:sp>
          <p:sp>
            <p:nvSpPr>
              <p:cNvPr id="668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73" name="Group"/>
            <p:cNvGrpSpPr/>
            <p:nvPr/>
          </p:nvGrpSpPr>
          <p:grpSpPr>
            <a:xfrm>
              <a:off x="5780258" y="1276092"/>
              <a:ext cx="2705615" cy="1446609"/>
              <a:chOff x="-478216" y="42344"/>
              <a:chExt cx="2705613" cy="1446607"/>
            </a:xfrm>
          </p:grpSpPr>
          <p:sp>
            <p:nvSpPr>
              <p:cNvPr id="670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71" name="supporting_artist"/>
              <p:cNvSpPr txBox="1"/>
              <p:nvPr/>
            </p:nvSpPr>
            <p:spPr>
              <a:xfrm>
                <a:off x="-478217" y="42344"/>
                <a:ext cx="2705615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supporting_artist</a:t>
                </a:r>
              </a:p>
            </p:txBody>
          </p:sp>
          <p:sp>
            <p:nvSpPr>
              <p:cNvPr id="672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77" name="Group"/>
            <p:cNvGrpSpPr/>
            <p:nvPr/>
          </p:nvGrpSpPr>
          <p:grpSpPr>
            <a:xfrm>
              <a:off x="5950138" y="1637523"/>
              <a:ext cx="2025294" cy="1446609"/>
              <a:chOff x="133061" y="42344"/>
              <a:chExt cx="2025292" cy="1446607"/>
            </a:xfrm>
          </p:grpSpPr>
          <p:sp>
            <p:nvSpPr>
              <p:cNvPr id="674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75" name="currency"/>
              <p:cNvSpPr txBox="1"/>
              <p:nvPr/>
            </p:nvSpPr>
            <p:spPr>
              <a:xfrm>
                <a:off x="133061" y="42344"/>
                <a:ext cx="1483059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currency</a:t>
                </a:r>
              </a:p>
            </p:txBody>
          </p:sp>
          <p:sp>
            <p:nvSpPr>
              <p:cNvPr id="676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81" name="Group"/>
            <p:cNvGrpSpPr/>
            <p:nvPr/>
          </p:nvGrpSpPr>
          <p:grpSpPr>
            <a:xfrm>
              <a:off x="4804732" y="1805564"/>
              <a:ext cx="2031391" cy="1401366"/>
              <a:chOff x="0" y="0"/>
              <a:chExt cx="2031390" cy="1401364"/>
            </a:xfrm>
          </p:grpSpPr>
          <p:sp>
            <p:nvSpPr>
              <p:cNvPr id="67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79" name="award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award</a:t>
                </a:r>
              </a:p>
            </p:txBody>
          </p:sp>
          <p:sp>
            <p:nvSpPr>
              <p:cNvPr id="68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85" name="Group"/>
            <p:cNvGrpSpPr/>
            <p:nvPr/>
          </p:nvGrpSpPr>
          <p:grpSpPr>
            <a:xfrm>
              <a:off x="3837860" y="0"/>
              <a:ext cx="2031391" cy="1401365"/>
              <a:chOff x="0" y="0"/>
              <a:chExt cx="2031390" cy="1401364"/>
            </a:xfrm>
          </p:grpSpPr>
          <p:sp>
            <p:nvSpPr>
              <p:cNvPr id="68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83" name="inventor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inventor</a:t>
                </a:r>
              </a:p>
            </p:txBody>
          </p:sp>
          <p:sp>
            <p:nvSpPr>
              <p:cNvPr id="68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7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89" name="Group"/>
            <p:cNvGrpSpPr/>
            <p:nvPr/>
          </p:nvGrpSpPr>
          <p:grpSpPr>
            <a:xfrm>
              <a:off x="3693788" y="459996"/>
              <a:ext cx="2031391" cy="1401366"/>
              <a:chOff x="0" y="0"/>
              <a:chExt cx="2031390" cy="1401364"/>
            </a:xfrm>
          </p:grpSpPr>
          <p:sp>
            <p:nvSpPr>
              <p:cNvPr id="68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87" name="treatment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treatment</a:t>
                </a:r>
              </a:p>
            </p:txBody>
          </p:sp>
          <p:sp>
            <p:nvSpPr>
              <p:cNvPr id="68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93" name="Group"/>
            <p:cNvGrpSpPr/>
            <p:nvPr/>
          </p:nvGrpSpPr>
          <p:grpSpPr>
            <a:xfrm>
              <a:off x="3075565" y="963890"/>
              <a:ext cx="2031392" cy="1401365"/>
              <a:chOff x="0" y="0"/>
              <a:chExt cx="2031390" cy="1401364"/>
            </a:xfrm>
          </p:grpSpPr>
          <p:sp>
            <p:nvSpPr>
              <p:cNvPr id="69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91" name="legislature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legislature</a:t>
                </a:r>
              </a:p>
            </p:txBody>
          </p:sp>
          <p:sp>
            <p:nvSpPr>
              <p:cNvPr id="69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97" name="Group"/>
            <p:cNvGrpSpPr/>
            <p:nvPr/>
          </p:nvGrpSpPr>
          <p:grpSpPr>
            <a:xfrm>
              <a:off x="825578" y="1930887"/>
              <a:ext cx="2452219" cy="1401365"/>
              <a:chOff x="-420826" y="0"/>
              <a:chExt cx="2452217" cy="1401364"/>
            </a:xfrm>
          </p:grpSpPr>
          <p:sp>
            <p:nvSpPr>
              <p:cNvPr id="694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95" name="has_website"/>
              <p:cNvSpPr txBox="1"/>
              <p:nvPr/>
            </p:nvSpPr>
            <p:spPr>
              <a:xfrm>
                <a:off x="-420827" y="-1"/>
                <a:ext cx="2067113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has_website</a:t>
                </a:r>
              </a:p>
            </p:txBody>
          </p:sp>
          <p:sp>
            <p:nvSpPr>
              <p:cNvPr id="696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8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01" name="Group"/>
            <p:cNvGrpSpPr/>
            <p:nvPr/>
          </p:nvGrpSpPr>
          <p:grpSpPr>
            <a:xfrm>
              <a:off x="1102334" y="2390884"/>
              <a:ext cx="2031391" cy="1401366"/>
              <a:chOff x="0" y="0"/>
              <a:chExt cx="2031390" cy="1401364"/>
            </a:xfrm>
          </p:grpSpPr>
          <p:sp>
            <p:nvSpPr>
              <p:cNvPr id="69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699" name="player_of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player_of</a:t>
                </a:r>
              </a:p>
            </p:txBody>
          </p:sp>
          <p:sp>
            <p:nvSpPr>
              <p:cNvPr id="70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05" name="Group"/>
            <p:cNvGrpSpPr/>
            <p:nvPr/>
          </p:nvGrpSpPr>
          <p:grpSpPr>
            <a:xfrm>
              <a:off x="484111" y="2894777"/>
              <a:ext cx="2031391" cy="1401366"/>
              <a:chOff x="0" y="0"/>
              <a:chExt cx="2031390" cy="1401364"/>
            </a:xfrm>
          </p:grpSpPr>
          <p:sp>
            <p:nvSpPr>
              <p:cNvPr id="70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703" name="language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language</a:t>
                </a:r>
              </a:p>
            </p:txBody>
          </p:sp>
          <p:sp>
            <p:nvSpPr>
              <p:cNvPr id="70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9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09" name="Group"/>
            <p:cNvGrpSpPr/>
            <p:nvPr/>
          </p:nvGrpSpPr>
          <p:grpSpPr>
            <a:xfrm>
              <a:off x="0" y="3538407"/>
              <a:ext cx="2380001" cy="1401365"/>
              <a:chOff x="-348610" y="0"/>
              <a:chExt cx="2380000" cy="1401364"/>
            </a:xfrm>
          </p:grpSpPr>
          <p:sp>
            <p:nvSpPr>
              <p:cNvPr id="70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707" name="directed_by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directed_by</a:t>
                </a:r>
              </a:p>
            </p:txBody>
          </p:sp>
          <p:sp>
            <p:nvSpPr>
              <p:cNvPr id="70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4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13" name="Group"/>
            <p:cNvGrpSpPr/>
            <p:nvPr/>
          </p:nvGrpSpPr>
          <p:grpSpPr>
            <a:xfrm>
              <a:off x="719848" y="3267405"/>
              <a:ext cx="2380002" cy="1401366"/>
              <a:chOff x="-348610" y="0"/>
              <a:chExt cx="2380000" cy="1401364"/>
            </a:xfrm>
          </p:grpSpPr>
          <p:sp>
            <p:nvSpPr>
              <p:cNvPr id="71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711" name="made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made</a:t>
                </a:r>
              </a:p>
            </p:txBody>
          </p:sp>
          <p:sp>
            <p:nvSpPr>
              <p:cNvPr id="71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17" name="Group"/>
            <p:cNvGrpSpPr/>
            <p:nvPr/>
          </p:nvGrpSpPr>
          <p:grpSpPr>
            <a:xfrm>
              <a:off x="3824862" y="2154647"/>
              <a:ext cx="2452218" cy="1401366"/>
              <a:chOff x="-420826" y="0"/>
              <a:chExt cx="2452217" cy="1401364"/>
            </a:xfrm>
          </p:grpSpPr>
          <p:sp>
            <p:nvSpPr>
              <p:cNvPr id="714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715" name="author_of"/>
              <p:cNvSpPr txBox="1"/>
              <p:nvPr/>
            </p:nvSpPr>
            <p:spPr>
              <a:xfrm>
                <a:off x="-420827" y="-1"/>
                <a:ext cx="2067113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author_of</a:t>
                </a:r>
              </a:p>
            </p:txBody>
          </p:sp>
          <p:sp>
            <p:nvSpPr>
              <p:cNvPr id="716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0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21" name="Group"/>
            <p:cNvGrpSpPr/>
            <p:nvPr/>
          </p:nvGrpSpPr>
          <p:grpSpPr>
            <a:xfrm>
              <a:off x="4101617" y="2614644"/>
              <a:ext cx="2031391" cy="1401366"/>
              <a:chOff x="0" y="0"/>
              <a:chExt cx="2031390" cy="1401364"/>
            </a:xfrm>
          </p:grpSpPr>
          <p:sp>
            <p:nvSpPr>
              <p:cNvPr id="71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719" name="stars_in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stars_in</a:t>
                </a:r>
              </a:p>
            </p:txBody>
          </p:sp>
          <p:sp>
            <p:nvSpPr>
              <p:cNvPr id="72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25" name="Group"/>
            <p:cNvGrpSpPr/>
            <p:nvPr/>
          </p:nvGrpSpPr>
          <p:grpSpPr>
            <a:xfrm>
              <a:off x="4448838" y="3149113"/>
              <a:ext cx="2031391" cy="1401366"/>
              <a:chOff x="0" y="0"/>
              <a:chExt cx="2031390" cy="1401364"/>
            </a:xfrm>
          </p:grpSpPr>
          <p:sp>
            <p:nvSpPr>
              <p:cNvPr id="72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723" name="located_in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located_in</a:t>
                </a:r>
              </a:p>
            </p:txBody>
          </p:sp>
          <p:sp>
            <p:nvSpPr>
              <p:cNvPr id="72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1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29" name="Group"/>
            <p:cNvGrpSpPr/>
            <p:nvPr/>
          </p:nvGrpSpPr>
          <p:grpSpPr>
            <a:xfrm>
              <a:off x="2142313" y="3347196"/>
              <a:ext cx="3067596" cy="1401365"/>
              <a:chOff x="-1036204" y="0"/>
              <a:chExt cx="3067594" cy="1401364"/>
            </a:xfrm>
          </p:grpSpPr>
          <p:sp>
            <p:nvSpPr>
              <p:cNvPr id="72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727" name="company_owner"/>
              <p:cNvSpPr txBox="1"/>
              <p:nvPr/>
            </p:nvSpPr>
            <p:spPr>
              <a:xfrm>
                <a:off x="-1036205" y="-1"/>
                <a:ext cx="2682491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company_owner</a:t>
                </a:r>
              </a:p>
            </p:txBody>
          </p:sp>
          <p:sp>
            <p:nvSpPr>
              <p:cNvPr id="72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5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733" name="Group"/>
            <p:cNvGrpSpPr/>
            <p:nvPr/>
          </p:nvGrpSpPr>
          <p:grpSpPr>
            <a:xfrm>
              <a:off x="3634444" y="2839067"/>
              <a:ext cx="2380001" cy="1401366"/>
              <a:chOff x="-348610" y="0"/>
              <a:chExt cx="2380000" cy="1401364"/>
            </a:xfrm>
          </p:grpSpPr>
          <p:sp>
            <p:nvSpPr>
              <p:cNvPr id="73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731" name="has_degree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pPr/>
                <a:r>
                  <a:t>has_degree</a:t>
                </a:r>
              </a:p>
            </p:txBody>
          </p:sp>
          <p:sp>
            <p:nvSpPr>
              <p:cNvPr id="73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2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</a:p>
            </p:txBody>
          </p:sp>
        </p:grpSp>
      </p:grpSp>
      <p:sp>
        <p:nvSpPr>
          <p:cNvPr id="73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7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73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73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43" name="Screen Shot 1394-11-25 at 21.28.01.png" descr="Screen Shot 1394-11-25 at 21.28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3850" y="2377342"/>
            <a:ext cx="7277100" cy="5499101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74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74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74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748" name="پراکندگی رابطه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پراکندگی رابطه‌ها</a:t>
            </a:r>
          </a:p>
        </p:txBody>
      </p:sp>
      <p:sp>
        <p:nvSpPr>
          <p:cNvPr id="749" name="بیربط بودن رابطههای نزدیک به هم"/>
          <p:cNvSpPr txBox="1"/>
          <p:nvPr/>
        </p:nvSpPr>
        <p:spPr>
          <a:xfrm>
            <a:off x="1461248" y="1857938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بی‌ربط بودن رابطه‌های نزدیک به هم</a:t>
            </a:r>
          </a:p>
        </p:txBody>
      </p:sp>
      <p:sp>
        <p:nvSpPr>
          <p:cNvPr id="750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75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752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753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فهرس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فهرست</a:t>
            </a:r>
          </a:p>
        </p:txBody>
      </p:sp>
      <p:sp>
        <p:nvSpPr>
          <p:cNvPr id="756" name="مقدمه و ادبیات موضوع…"/>
          <p:cNvSpPr txBox="1"/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b="1" sz="4074"/>
            </a:pPr>
            <a:r>
              <a:t>مقدمه و ادبیات موضوع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b="1" sz="4074"/>
            </a:pPr>
            <a:r>
              <a:t>عملکرد روش‌های موجود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>
                <a:solidFill>
                  <a:srgbClr val="0433FF"/>
                </a:solidFill>
              </a:defRPr>
            </a:pPr>
            <a:r>
              <a:t>استفاده از قوانین انجمنی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/>
            </a:pPr>
            <a:r>
              <a:t>نتایج و جمع‌بندی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/>
            </a:pPr>
            <a:r>
              <a:t>مراجع</a:t>
            </a:r>
          </a:p>
        </p:txBody>
      </p:sp>
      <p:sp>
        <p:nvSpPr>
          <p:cNvPr id="757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7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759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760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7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76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76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76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استفاده از قوانین انجمن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استفاده از قوانین انجمنی</a:t>
            </a:r>
          </a:p>
        </p:txBody>
      </p:sp>
      <p:sp>
        <p:nvSpPr>
          <p:cNvPr id="7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77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77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77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773" name="استخراج قوانین پرتکرار نهفته در روابط موجود در پایگاه دانش با درصد  اطمینان منطقی…"/>
          <p:cNvSpPr txBox="1"/>
          <p:nvPr/>
        </p:nvSpPr>
        <p:spPr>
          <a:xfrm>
            <a:off x="1417180" y="2416126"/>
            <a:ext cx="11099802" cy="6314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استخراج قوانین پرتکرار نهفته در روابط موجود در پایگاه دانش با درصد  اطمینان منطقی</a:t>
            </a:r>
          </a:p>
          <a:p>
            <a:pPr lvl="1" marL="457200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چالش‌ها:</a:t>
            </a:r>
          </a:p>
          <a:p>
            <a:pPr lvl="4" marL="1143000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اطلاعات موجود در پایگاه‌های دانش کامل نیست</a:t>
            </a:r>
          </a:p>
          <a:p>
            <a:pPr lvl="4" marL="1143000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معیار اطمینان از درستی قانون‌های بدست آمده</a:t>
            </a:r>
          </a:p>
          <a:p>
            <a:pPr lvl="4" marL="1143000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فرض جهان باز (OWA) بودن مساله</a:t>
            </a:r>
          </a:p>
          <a:p>
            <a:pPr lvl="4" marL="1143000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حجم بالای اطلاعات پایگاه‌دانش</a:t>
            </a:r>
          </a:p>
        </p:txBody>
      </p:sp>
      <p:sp>
        <p:nvSpPr>
          <p:cNvPr id="77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7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77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77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77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77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78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78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قوانین انجمن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قوانین انجمنی</a:t>
            </a:r>
          </a:p>
        </p:txBody>
      </p:sp>
      <p:sp>
        <p:nvSpPr>
          <p:cNvPr id="7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787" name="Screen Shot 1394-11-25 at 12.09.18.png" descr="Screen Shot 1394-11-25 at 12.09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2657226"/>
            <a:ext cx="10769600" cy="544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Screen Shot 1394-11-25 at 12.11.42.png" descr="Screen Shot 1394-11-25 at 12.11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600" y="2739776"/>
            <a:ext cx="10591800" cy="546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Screen Shot 1394-11-25 at 12.11.50.png" descr="Screen Shot 1394-11-25 at 12.11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078" y="2771526"/>
            <a:ext cx="10604501" cy="542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Screen Shot 1394-11-25 at 12.11.56.png" descr="Screen Shot 1394-11-25 at 12.11.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8250" y="2806700"/>
            <a:ext cx="10731500" cy="53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Screen Shot 1394-11-25 at 12.12.03.png" descr="Screen Shot 1394-11-25 at 12.12.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4600" y="2698378"/>
            <a:ext cx="10718800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Screen Shot 1394-11-25 at 12.19.23.png" descr="Screen Shot 1394-11-25 at 12.19.2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2928" y="2771526"/>
            <a:ext cx="11277601" cy="600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Screen Shot 1394-11-25 at 12.20.29.png" descr="Screen Shot 1394-11-25 at 12.20.2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4378" y="7941850"/>
            <a:ext cx="109347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79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79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79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79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7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80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80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80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80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80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80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88" grpId="1"/>
      <p:bldP build="whole" bldLvl="1" animBg="1" rev="0" advAuto="0" spid="789" grpId="2"/>
      <p:bldP build="whole" bldLvl="1" animBg="1" rev="0" advAuto="0" spid="793" grpId="6"/>
      <p:bldP build="whole" bldLvl="1" animBg="1" rev="0" advAuto="0" spid="791" grpId="4"/>
      <p:bldP build="whole" bldLvl="1" animBg="1" rev="0" advAuto="0" spid="790" grpId="3"/>
      <p:bldP build="whole" bldLvl="1" animBg="1" rev="0" advAuto="0" spid="792" gr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پایگاه دان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پایگاه‌ دانش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2" name="استفادههای پایگاهدانش:…"/>
          <p:cNvSpPr txBox="1"/>
          <p:nvPr/>
        </p:nvSpPr>
        <p:spPr>
          <a:xfrm>
            <a:off x="1417180" y="2416126"/>
            <a:ext cx="11099802" cy="3798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900"/>
              </a:lnSpc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استفاده‌های پایگاه‌دانش:</a:t>
            </a:r>
          </a:p>
          <a:p>
            <a:pPr lvl="5" marL="13716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سیستم‌های توصیه‌گر</a:t>
            </a:r>
          </a:p>
          <a:p>
            <a:pPr lvl="5" marL="13716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سیستم‌های تشخیص پزشکی</a:t>
            </a:r>
            <a:endParaRPr>
              <a:solidFill>
                <a:srgbClr val="0433FF"/>
              </a:solidFill>
            </a:endParaRPr>
          </a:p>
          <a:p>
            <a:pPr lvl="5" marL="13716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پاسخ به سوالات</a:t>
            </a:r>
          </a:p>
          <a:p>
            <a:pPr lvl="5" marL="13716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…</a:t>
            </a:r>
          </a:p>
        </p:txBody>
      </p:sp>
      <p:pic>
        <p:nvPicPr>
          <p:cNvPr id="16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711" y="6011553"/>
            <a:ext cx="3606801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medicin.png" descr="medic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702" y="4961252"/>
            <a:ext cx="3801709" cy="43612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" name="Group"/>
          <p:cNvGrpSpPr/>
          <p:nvPr/>
        </p:nvGrpSpPr>
        <p:grpSpPr>
          <a:xfrm>
            <a:off x="2655" y="4808063"/>
            <a:ext cx="5582999" cy="4919897"/>
            <a:chOff x="0" y="0"/>
            <a:chExt cx="5582998" cy="4919895"/>
          </a:xfrm>
        </p:grpSpPr>
        <p:pic>
          <p:nvPicPr>
            <p:cNvPr id="165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231636"/>
              <a:ext cx="5532390" cy="3688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Rectangle"/>
            <p:cNvSpPr/>
            <p:nvPr/>
          </p:nvSpPr>
          <p:spPr>
            <a:xfrm>
              <a:off x="155884" y="0"/>
              <a:ext cx="5220622" cy="12684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167" name="WALL-E has the genre?!"/>
            <p:cNvSpPr txBox="1"/>
            <p:nvPr/>
          </p:nvSpPr>
          <p:spPr>
            <a:xfrm>
              <a:off x="513564" y="81523"/>
              <a:ext cx="506943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WALL-E has the genre?!</a:t>
              </a:r>
            </a:p>
          </p:txBody>
        </p:sp>
        <p:sp>
          <p:nvSpPr>
            <p:cNvPr id="168" name="(WALL-E, has_genre, ?)"/>
            <p:cNvSpPr txBox="1"/>
            <p:nvPr/>
          </p:nvSpPr>
          <p:spPr>
            <a:xfrm>
              <a:off x="513844" y="727946"/>
              <a:ext cx="494187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(WALL-E, </a:t>
              </a:r>
              <a:r>
                <a:rPr>
                  <a:solidFill>
                    <a:srgbClr val="5E5E5E"/>
                  </a:solidFill>
                </a:rPr>
                <a:t>has_genre</a:t>
              </a:r>
              <a:r>
                <a:t>, ?)</a:t>
              </a:r>
            </a:p>
          </p:txBody>
        </p:sp>
      </p:grpSp>
      <p:sp>
        <p:nvSpPr>
          <p:cNvPr id="170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72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73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2"/>
      <p:bldP build="whole" bldLvl="1" animBg="1" rev="0" advAuto="0" spid="169" grpId="3"/>
      <p:bldP build="whole" bldLvl="1" animBg="1" rev="0" advAuto="0" spid="16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Using Association R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Using Association Rules</a:t>
            </a:r>
          </a:p>
        </p:txBody>
      </p:sp>
      <p:sp>
        <p:nvSpPr>
          <p:cNvPr id="808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09" name="Screen Shot 1394-11-25 at 12.23.21.png" descr="Screen Shot 1394-11-25 at 12.23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809750"/>
            <a:ext cx="8686800" cy="613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Screen Shot 1394-11-25 at 12.23.33.png" descr="Screen Shot 1394-11-25 at 12.2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" y="1841500"/>
            <a:ext cx="8902700" cy="622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Screen Shot 1394-11-25 at 12.23.41.png" descr="Screen Shot 1394-11-25 at 12.23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3400" y="1816100"/>
            <a:ext cx="9017000" cy="624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Screen Shot 1394-11-25 at 12.26.01.png" descr="Screen Shot 1394-11-25 at 12.26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10449" y="8129066"/>
            <a:ext cx="8941860" cy="1636083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Confidence:…"/>
          <p:cNvSpPr txBox="1"/>
          <p:nvPr/>
        </p:nvSpPr>
        <p:spPr>
          <a:xfrm>
            <a:off x="9294565" y="1960574"/>
            <a:ext cx="2857877" cy="11938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>
                <a:latin typeface="+mj-lt"/>
                <a:ea typeface="+mj-ea"/>
                <a:cs typeface="+mj-cs"/>
                <a:sym typeface="Helvetica"/>
              </a:rPr>
              <a:t>Confidence</a:t>
            </a:r>
            <a:r>
              <a:t>:</a:t>
            </a:r>
          </a:p>
          <a:p>
            <a:pPr/>
            <a:r>
              <a:t>2/3 = </a:t>
            </a:r>
            <a:r>
              <a:rPr>
                <a:solidFill>
                  <a:srgbClr val="009051"/>
                </a:solidFill>
              </a:rPr>
              <a:t>66.7%</a:t>
            </a:r>
          </a:p>
        </p:txBody>
      </p:sp>
      <p:sp>
        <p:nvSpPr>
          <p:cNvPr id="8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8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8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8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32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3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10" grpId="1"/>
      <p:bldP build="whole" bldLvl="1" animBg="1" rev="0" advAuto="0" spid="811" grpId="2"/>
      <p:bldP build="whole" bldLvl="1" animBg="1" rev="0" advAuto="0" spid="813" grpId="4"/>
      <p:bldP build="whole" bldLvl="1" animBg="1" rev="0" advAuto="0" spid="812" grpId="3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قوانین انجمن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قوانین انجمنی</a:t>
            </a:r>
          </a:p>
        </p:txBody>
      </p:sp>
      <p:sp>
        <p:nvSpPr>
          <p:cNvPr id="8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8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8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8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grpSp>
        <p:nvGrpSpPr>
          <p:cNvPr id="842" name="Group"/>
          <p:cNvGrpSpPr/>
          <p:nvPr/>
        </p:nvGrpSpPr>
        <p:grpSpPr>
          <a:xfrm>
            <a:off x="1830836" y="1887788"/>
            <a:ext cx="9343128" cy="4773925"/>
            <a:chOff x="0" y="0"/>
            <a:chExt cx="9343126" cy="4773923"/>
          </a:xfrm>
        </p:grpSpPr>
        <p:sp>
          <p:nvSpPr>
            <p:cNvPr id="825" name="A"/>
            <p:cNvSpPr/>
            <p:nvPr/>
          </p:nvSpPr>
          <p:spPr>
            <a:xfrm>
              <a:off x="1474238" y="98719"/>
              <a:ext cx="858903" cy="83352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A</a:t>
              </a:r>
            </a:p>
          </p:txBody>
        </p:sp>
        <p:sp>
          <p:nvSpPr>
            <p:cNvPr id="826" name="B"/>
            <p:cNvSpPr/>
            <p:nvPr/>
          </p:nvSpPr>
          <p:spPr>
            <a:xfrm>
              <a:off x="4481364" y="98719"/>
              <a:ext cx="858903" cy="83352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B</a:t>
              </a:r>
            </a:p>
          </p:txBody>
        </p:sp>
        <p:sp>
          <p:nvSpPr>
            <p:cNvPr id="827" name="C"/>
            <p:cNvSpPr/>
            <p:nvPr/>
          </p:nvSpPr>
          <p:spPr>
            <a:xfrm>
              <a:off x="0" y="2063187"/>
              <a:ext cx="858903" cy="83352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</a:t>
              </a:r>
            </a:p>
          </p:txBody>
        </p:sp>
        <p:sp>
          <p:nvSpPr>
            <p:cNvPr id="828" name="D"/>
            <p:cNvSpPr/>
            <p:nvPr/>
          </p:nvSpPr>
          <p:spPr>
            <a:xfrm>
              <a:off x="3594280" y="2063187"/>
              <a:ext cx="858903" cy="83352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D</a:t>
              </a:r>
            </a:p>
          </p:txBody>
        </p:sp>
        <p:sp>
          <p:nvSpPr>
            <p:cNvPr id="829" name="E"/>
            <p:cNvSpPr/>
            <p:nvPr/>
          </p:nvSpPr>
          <p:spPr>
            <a:xfrm>
              <a:off x="5443544" y="2063187"/>
              <a:ext cx="858903" cy="83352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</a:t>
              </a:r>
            </a:p>
          </p:txBody>
        </p:sp>
        <p:sp>
          <p:nvSpPr>
            <p:cNvPr id="830" name="Line"/>
            <p:cNvSpPr/>
            <p:nvPr/>
          </p:nvSpPr>
          <p:spPr>
            <a:xfrm>
              <a:off x="2310354" y="504189"/>
              <a:ext cx="2215402" cy="1"/>
            </a:xfrm>
            <a:prstGeom prst="line">
              <a:avLst/>
            </a:prstGeom>
            <a:noFill/>
            <a:ln w="50800" cap="flat">
              <a:solidFill>
                <a:srgbClr val="9411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31" name="marriedTo"/>
            <p:cNvSpPr txBox="1"/>
            <p:nvPr/>
          </p:nvSpPr>
          <p:spPr>
            <a:xfrm>
              <a:off x="2655261" y="0"/>
              <a:ext cx="1525588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941100"/>
                  </a:solidFill>
                </a:defRPr>
              </a:lvl1pPr>
            </a:lstStyle>
            <a:p>
              <a:pPr/>
              <a:r>
                <a:t>marriedTo</a:t>
              </a:r>
            </a:p>
          </p:txBody>
        </p:sp>
        <p:sp>
          <p:nvSpPr>
            <p:cNvPr id="832" name="Line"/>
            <p:cNvSpPr/>
            <p:nvPr/>
          </p:nvSpPr>
          <p:spPr>
            <a:xfrm flipV="1">
              <a:off x="3880595" y="932274"/>
              <a:ext cx="1101022" cy="1101022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33" name="Line"/>
            <p:cNvSpPr/>
            <p:nvPr/>
          </p:nvSpPr>
          <p:spPr>
            <a:xfrm flipH="1" flipV="1">
              <a:off x="4950099" y="912411"/>
              <a:ext cx="844133" cy="1112527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34" name="Line"/>
            <p:cNvSpPr/>
            <p:nvPr/>
          </p:nvSpPr>
          <p:spPr>
            <a:xfrm flipV="1">
              <a:off x="459039" y="936310"/>
              <a:ext cx="1324847" cy="1094571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35" name="Line"/>
            <p:cNvSpPr/>
            <p:nvPr/>
          </p:nvSpPr>
          <p:spPr>
            <a:xfrm flipH="1" flipV="1">
              <a:off x="1941616" y="918285"/>
              <a:ext cx="3814731" cy="1120363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36" name="Line"/>
            <p:cNvSpPr/>
            <p:nvPr/>
          </p:nvSpPr>
          <p:spPr>
            <a:xfrm flipH="1" flipV="1">
              <a:off x="1879370" y="949898"/>
              <a:ext cx="2046233" cy="1097467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37" name="F"/>
            <p:cNvSpPr/>
            <p:nvPr/>
          </p:nvSpPr>
          <p:spPr>
            <a:xfrm>
              <a:off x="8484223" y="2056830"/>
              <a:ext cx="858904" cy="83352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F</a:t>
              </a:r>
            </a:p>
          </p:txBody>
        </p:sp>
        <p:sp>
          <p:nvSpPr>
            <p:cNvPr id="838" name="Line"/>
            <p:cNvSpPr/>
            <p:nvPr/>
          </p:nvSpPr>
          <p:spPr>
            <a:xfrm>
              <a:off x="6285634" y="2561020"/>
              <a:ext cx="2215402" cy="1"/>
            </a:xfrm>
            <a:prstGeom prst="line">
              <a:avLst/>
            </a:prstGeom>
            <a:noFill/>
            <a:ln w="50800" cap="flat">
              <a:solidFill>
                <a:srgbClr val="9411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39" name="marriedTo"/>
            <p:cNvSpPr txBox="1"/>
            <p:nvPr/>
          </p:nvSpPr>
          <p:spPr>
            <a:xfrm>
              <a:off x="6630541" y="2056830"/>
              <a:ext cx="1525589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941100"/>
                  </a:solidFill>
                </a:defRPr>
              </a:lvl1pPr>
            </a:lstStyle>
            <a:p>
              <a:pPr/>
              <a:r>
                <a:t>marriedTo</a:t>
              </a:r>
            </a:p>
          </p:txBody>
        </p:sp>
        <p:sp>
          <p:nvSpPr>
            <p:cNvPr id="840" name="G"/>
            <p:cNvSpPr/>
            <p:nvPr/>
          </p:nvSpPr>
          <p:spPr>
            <a:xfrm>
              <a:off x="7779163" y="3940402"/>
              <a:ext cx="858903" cy="833522"/>
            </a:xfrm>
            <a:prstGeom prst="rect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G</a:t>
              </a:r>
            </a:p>
          </p:txBody>
        </p:sp>
        <p:sp>
          <p:nvSpPr>
            <p:cNvPr id="841" name="Line"/>
            <p:cNvSpPr/>
            <p:nvPr/>
          </p:nvSpPr>
          <p:spPr>
            <a:xfrm flipV="1">
              <a:off x="8244067" y="2861981"/>
              <a:ext cx="683030" cy="1104311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</p:grpSp>
      <p:grpSp>
        <p:nvGrpSpPr>
          <p:cNvPr id="847" name="Group"/>
          <p:cNvGrpSpPr/>
          <p:nvPr/>
        </p:nvGrpSpPr>
        <p:grpSpPr>
          <a:xfrm>
            <a:off x="2389193" y="2829933"/>
            <a:ext cx="7686442" cy="2999735"/>
            <a:chOff x="0" y="0"/>
            <a:chExt cx="7686441" cy="2999733"/>
          </a:xfrm>
        </p:grpSpPr>
        <p:sp>
          <p:nvSpPr>
            <p:cNvPr id="843" name="Line"/>
            <p:cNvSpPr/>
            <p:nvPr/>
          </p:nvSpPr>
          <p:spPr>
            <a:xfrm flipV="1">
              <a:off x="0" y="-1"/>
              <a:ext cx="4423260" cy="1066125"/>
            </a:xfrm>
            <a:prstGeom prst="line">
              <a:avLst/>
            </a:prstGeom>
            <a:noFill/>
            <a:ln w="38100" cap="flat">
              <a:solidFill>
                <a:srgbClr val="797979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pic>
          <p:nvPicPr>
            <p:cNvPr id="844" name="FALSE" descr="FALSE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789792">
              <a:off x="862554" y="516541"/>
              <a:ext cx="965557" cy="558801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  <p:sp>
          <p:nvSpPr>
            <p:cNvPr id="845" name="Line"/>
            <p:cNvSpPr/>
            <p:nvPr/>
          </p:nvSpPr>
          <p:spPr>
            <a:xfrm flipH="1" flipV="1">
              <a:off x="5316524" y="1941678"/>
              <a:ext cx="2369917" cy="1058056"/>
            </a:xfrm>
            <a:prstGeom prst="line">
              <a:avLst/>
            </a:prstGeom>
            <a:noFill/>
            <a:ln w="38100" cap="flat">
              <a:solidFill>
                <a:srgbClr val="797979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pic>
          <p:nvPicPr>
            <p:cNvPr id="846" name="FALSE" descr="FALSE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106211">
              <a:off x="5889947" y="2086291"/>
              <a:ext cx="958318" cy="558801"/>
            </a:xfrm>
            <a:prstGeom prst="rect">
              <a:avLst/>
            </a:prstGeom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848" name="UNKNOWN" descr="UNKNOWN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106211">
            <a:off x="7902078" y="4907766"/>
            <a:ext cx="1707638" cy="57150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grpSp>
        <p:nvGrpSpPr>
          <p:cNvPr id="854" name="Group"/>
          <p:cNvGrpSpPr/>
          <p:nvPr/>
        </p:nvGrpSpPr>
        <p:grpSpPr>
          <a:xfrm>
            <a:off x="240031" y="5468493"/>
            <a:ext cx="7113576" cy="2497688"/>
            <a:chOff x="0" y="0"/>
            <a:chExt cx="7113575" cy="2497686"/>
          </a:xfrm>
        </p:grpSpPr>
        <p:sp>
          <p:nvSpPr>
            <p:cNvPr id="849" name="Standard Confidence = 2 / 4 = 0.5"/>
            <p:cNvSpPr txBox="1"/>
            <p:nvPr/>
          </p:nvSpPr>
          <p:spPr>
            <a:xfrm>
              <a:off x="0" y="1849986"/>
              <a:ext cx="7113575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Standard Confidence = 2 / 4 = 0.5</a:t>
              </a:r>
            </a:p>
          </p:txBody>
        </p:sp>
        <p:sp>
          <p:nvSpPr>
            <p:cNvPr id="850" name="True"/>
            <p:cNvSpPr txBox="1"/>
            <p:nvPr/>
          </p:nvSpPr>
          <p:spPr>
            <a:xfrm>
              <a:off x="639191" y="-1"/>
              <a:ext cx="892263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900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True</a:t>
              </a:r>
            </a:p>
          </p:txBody>
        </p:sp>
        <p:sp>
          <p:nvSpPr>
            <p:cNvPr id="851" name="False"/>
            <p:cNvSpPr txBox="1"/>
            <p:nvPr/>
          </p:nvSpPr>
          <p:spPr>
            <a:xfrm>
              <a:off x="1897479" y="11556"/>
              <a:ext cx="105609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900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False</a:t>
              </a:r>
            </a:p>
          </p:txBody>
        </p:sp>
        <p:sp>
          <p:nvSpPr>
            <p:cNvPr id="852" name="2"/>
            <p:cNvSpPr txBox="1"/>
            <p:nvPr/>
          </p:nvSpPr>
          <p:spPr>
            <a:xfrm>
              <a:off x="927924" y="508360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900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853" name="2"/>
            <p:cNvSpPr txBox="1"/>
            <p:nvPr/>
          </p:nvSpPr>
          <p:spPr>
            <a:xfrm>
              <a:off x="2268125" y="519917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900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859" name="Group"/>
          <p:cNvGrpSpPr/>
          <p:nvPr/>
        </p:nvGrpSpPr>
        <p:grpSpPr>
          <a:xfrm>
            <a:off x="239207" y="5480945"/>
            <a:ext cx="6410402" cy="3252376"/>
            <a:chOff x="0" y="0"/>
            <a:chExt cx="6410401" cy="3252374"/>
          </a:xfrm>
        </p:grpSpPr>
        <p:sp>
          <p:nvSpPr>
            <p:cNvPr id="855" name="PCA Confidence = 2 / 3 = 0.67"/>
            <p:cNvSpPr txBox="1"/>
            <p:nvPr/>
          </p:nvSpPr>
          <p:spPr>
            <a:xfrm>
              <a:off x="-1" y="2604674"/>
              <a:ext cx="6410403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PCA Confidence = 2 / 3 = 0.67</a:t>
              </a:r>
            </a:p>
          </p:txBody>
        </p:sp>
        <p:sp>
          <p:nvSpPr>
            <p:cNvPr id="856" name="Unknown"/>
            <p:cNvSpPr txBox="1"/>
            <p:nvPr/>
          </p:nvSpPr>
          <p:spPr>
            <a:xfrm>
              <a:off x="3273952" y="-1"/>
              <a:ext cx="177147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900">
                  <a:solidFill>
                    <a:srgbClr val="FF93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Unknown</a:t>
              </a:r>
            </a:p>
          </p:txBody>
        </p:sp>
        <p:sp>
          <p:nvSpPr>
            <p:cNvPr id="857" name="1"/>
            <p:cNvSpPr txBox="1"/>
            <p:nvPr/>
          </p:nvSpPr>
          <p:spPr>
            <a:xfrm>
              <a:off x="4002288" y="508361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900">
                  <a:solidFill>
                    <a:srgbClr val="FF93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858" name="1"/>
            <p:cNvSpPr txBox="1"/>
            <p:nvPr/>
          </p:nvSpPr>
          <p:spPr>
            <a:xfrm>
              <a:off x="2280385" y="508361"/>
              <a:ext cx="319131" cy="546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900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860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8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862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863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86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8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86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86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868" name="B’"/>
          <p:cNvSpPr/>
          <p:nvPr/>
        </p:nvSpPr>
        <p:spPr>
          <a:xfrm>
            <a:off x="737633" y="2024159"/>
            <a:ext cx="858903" cy="83352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100">
                <a:solidFill>
                  <a:srgbClr val="FFFFFF"/>
                </a:solidFill>
              </a:defRPr>
            </a:lvl1pPr>
          </a:lstStyle>
          <a:p>
            <a:pPr/>
            <a:r>
              <a:t>B’</a:t>
            </a:r>
          </a:p>
        </p:txBody>
      </p:sp>
      <p:sp>
        <p:nvSpPr>
          <p:cNvPr id="869" name="Line"/>
          <p:cNvSpPr/>
          <p:nvPr/>
        </p:nvSpPr>
        <p:spPr>
          <a:xfrm flipH="1" flipV="1">
            <a:off x="1175622" y="2836213"/>
            <a:ext cx="1100708" cy="1100707"/>
          </a:xfrm>
          <a:prstGeom prst="line">
            <a:avLst/>
          </a:prstGeom>
          <a:ln w="38100">
            <a:solidFill>
              <a:srgbClr val="00905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70" name="Line"/>
          <p:cNvSpPr/>
          <p:nvPr/>
        </p:nvSpPr>
        <p:spPr>
          <a:xfrm flipH="1" flipV="1">
            <a:off x="1554085" y="2385734"/>
            <a:ext cx="1751147" cy="1"/>
          </a:xfrm>
          <a:prstGeom prst="line">
            <a:avLst/>
          </a:prstGeom>
          <a:ln w="50800">
            <a:solidFill>
              <a:srgbClr val="9411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</a:p>
        </p:txBody>
      </p:sp>
      <p:sp>
        <p:nvSpPr>
          <p:cNvPr id="871" name="marriedTo"/>
          <p:cNvSpPr txBox="1"/>
          <p:nvPr/>
        </p:nvSpPr>
        <p:spPr>
          <a:xfrm>
            <a:off x="1787363" y="1887788"/>
            <a:ext cx="1525589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941100"/>
                </a:solidFill>
              </a:defRPr>
            </a:lvl1pPr>
          </a:lstStyle>
          <a:p>
            <a:pPr/>
            <a:r>
              <a:t>marriedTo</a:t>
            </a:r>
          </a:p>
        </p:txBody>
      </p:sp>
      <p:pic>
        <p:nvPicPr>
          <p:cNvPr id="872" name="Screen Shot 1396-03-15 at 14.43.14.png" descr="Screen Shot 1396-03-15 at 14.43.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45405" y="8728836"/>
            <a:ext cx="7797527" cy="1427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7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1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id="22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59" grpId="4"/>
      <p:bldP build="whole" bldLvl="1" animBg="1" rev="0" advAuto="0" spid="847" grpId="1"/>
      <p:bldP build="whole" bldLvl="1" animBg="1" rev="0" advAuto="0" spid="854" grpId="2"/>
      <p:bldP build="whole" bldLvl="1" animBg="1" rev="0" advAuto="0" spid="848" grpId="3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استخراج قوانین انجمن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استخراج قوانین انجمنی</a:t>
            </a:r>
          </a:p>
        </p:txBody>
      </p:sp>
      <p:sp>
        <p:nvSpPr>
          <p:cNvPr id="8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7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87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87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87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grpSp>
        <p:nvGrpSpPr>
          <p:cNvPr id="884" name="Group"/>
          <p:cNvGrpSpPr/>
          <p:nvPr/>
        </p:nvGrpSpPr>
        <p:grpSpPr>
          <a:xfrm>
            <a:off x="7967643" y="2039956"/>
            <a:ext cx="3837922" cy="930307"/>
            <a:chOff x="0" y="0"/>
            <a:chExt cx="3837920" cy="930306"/>
          </a:xfrm>
        </p:grpSpPr>
        <p:sp>
          <p:nvSpPr>
            <p:cNvPr id="880" name="X"/>
            <p:cNvSpPr/>
            <p:nvPr/>
          </p:nvSpPr>
          <p:spPr>
            <a:xfrm>
              <a:off x="2979018" y="96785"/>
              <a:ext cx="858903" cy="83352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881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82" name="Y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883" name="hasChild"/>
            <p:cNvSpPr txBox="1"/>
            <p:nvPr/>
          </p:nvSpPr>
          <p:spPr>
            <a:xfrm>
              <a:off x="993750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hasChild</a:t>
              </a:r>
            </a:p>
          </p:txBody>
        </p:sp>
      </p:grpSp>
      <p:grpSp>
        <p:nvGrpSpPr>
          <p:cNvPr id="892" name="Group"/>
          <p:cNvGrpSpPr/>
          <p:nvPr/>
        </p:nvGrpSpPr>
        <p:grpSpPr>
          <a:xfrm>
            <a:off x="5029967" y="3188847"/>
            <a:ext cx="6775598" cy="936657"/>
            <a:chOff x="0" y="0"/>
            <a:chExt cx="6775596" cy="936656"/>
          </a:xfrm>
        </p:grpSpPr>
        <p:sp>
          <p:nvSpPr>
            <p:cNvPr id="885" name="X"/>
            <p:cNvSpPr/>
            <p:nvPr/>
          </p:nvSpPr>
          <p:spPr>
            <a:xfrm>
              <a:off x="5916694" y="103135"/>
              <a:ext cx="858903" cy="83352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886" name="Line"/>
            <p:cNvSpPr/>
            <p:nvPr/>
          </p:nvSpPr>
          <p:spPr>
            <a:xfrm>
              <a:off x="3818031" y="55230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87" name="Y"/>
            <p:cNvSpPr/>
            <p:nvPr/>
          </p:nvSpPr>
          <p:spPr>
            <a:xfrm>
              <a:off x="2937676" y="103135"/>
              <a:ext cx="858903" cy="83352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888" name="hasChild"/>
            <p:cNvSpPr txBox="1"/>
            <p:nvPr/>
          </p:nvSpPr>
          <p:spPr>
            <a:xfrm>
              <a:off x="3931427" y="6350"/>
              <a:ext cx="1703590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hasChild</a:t>
              </a:r>
            </a:p>
          </p:txBody>
        </p:sp>
        <p:sp>
          <p:nvSpPr>
            <p:cNvPr id="889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90" name="Z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Z</a:t>
              </a:r>
            </a:p>
          </p:txBody>
        </p:sp>
        <p:sp>
          <p:nvSpPr>
            <p:cNvPr id="891" name="?r"/>
            <p:cNvSpPr txBox="1"/>
            <p:nvPr/>
          </p:nvSpPr>
          <p:spPr>
            <a:xfrm>
              <a:off x="993751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?r</a:t>
              </a:r>
            </a:p>
          </p:txBody>
        </p:sp>
      </p:grpSp>
      <p:sp>
        <p:nvSpPr>
          <p:cNvPr id="893" name="marriedTo…"/>
          <p:cNvSpPr/>
          <p:nvPr/>
        </p:nvSpPr>
        <p:spPr>
          <a:xfrm>
            <a:off x="2165680" y="1714664"/>
            <a:ext cx="4466036" cy="1525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7" y="0"/>
                </a:moveTo>
                <a:cubicBezTo>
                  <a:pt x="138" y="0"/>
                  <a:pt x="0" y="403"/>
                  <a:pt x="0" y="899"/>
                </a:cubicBezTo>
                <a:lnTo>
                  <a:pt x="0" y="17278"/>
                </a:lnTo>
                <a:cubicBezTo>
                  <a:pt x="0" y="17774"/>
                  <a:pt x="138" y="18177"/>
                  <a:pt x="307" y="18177"/>
                </a:cubicBezTo>
                <a:lnTo>
                  <a:pt x="13592" y="18177"/>
                </a:lnTo>
                <a:lnTo>
                  <a:pt x="21600" y="21600"/>
                </a:lnTo>
                <a:lnTo>
                  <a:pt x="16264" y="15603"/>
                </a:lnTo>
                <a:lnTo>
                  <a:pt x="16264" y="899"/>
                </a:lnTo>
                <a:cubicBezTo>
                  <a:pt x="16264" y="403"/>
                  <a:pt x="16126" y="0"/>
                  <a:pt x="15957" y="0"/>
                </a:cubicBezTo>
                <a:lnTo>
                  <a:pt x="307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marriedTo</a:t>
            </a:r>
          </a:p>
          <a:p>
            <a:pPr>
              <a:defRPr sz="2400"/>
            </a:pPr>
            <a:r>
              <a:t>parentOf</a:t>
            </a:r>
          </a:p>
          <a:p>
            <a:pPr>
              <a:defRPr sz="2400"/>
            </a:pPr>
            <a:r>
              <a:t>…</a:t>
            </a:r>
          </a:p>
        </p:txBody>
      </p:sp>
      <p:grpSp>
        <p:nvGrpSpPr>
          <p:cNvPr id="901" name="Group"/>
          <p:cNvGrpSpPr/>
          <p:nvPr/>
        </p:nvGrpSpPr>
        <p:grpSpPr>
          <a:xfrm>
            <a:off x="5029967" y="4344088"/>
            <a:ext cx="6775598" cy="936657"/>
            <a:chOff x="0" y="0"/>
            <a:chExt cx="6775596" cy="936656"/>
          </a:xfrm>
        </p:grpSpPr>
        <p:sp>
          <p:nvSpPr>
            <p:cNvPr id="894" name="X"/>
            <p:cNvSpPr/>
            <p:nvPr/>
          </p:nvSpPr>
          <p:spPr>
            <a:xfrm>
              <a:off x="5916694" y="103135"/>
              <a:ext cx="858903" cy="83352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X</a:t>
              </a:r>
            </a:p>
          </p:txBody>
        </p:sp>
        <p:sp>
          <p:nvSpPr>
            <p:cNvPr id="895" name="Line"/>
            <p:cNvSpPr/>
            <p:nvPr/>
          </p:nvSpPr>
          <p:spPr>
            <a:xfrm>
              <a:off x="3818031" y="55230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96" name="Y"/>
            <p:cNvSpPr/>
            <p:nvPr/>
          </p:nvSpPr>
          <p:spPr>
            <a:xfrm>
              <a:off x="2937676" y="103135"/>
              <a:ext cx="858903" cy="83352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897" name="hasChild"/>
            <p:cNvSpPr txBox="1"/>
            <p:nvPr/>
          </p:nvSpPr>
          <p:spPr>
            <a:xfrm>
              <a:off x="3931427" y="6350"/>
              <a:ext cx="1703590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pPr/>
              <a:r>
                <a:t>hasChild</a:t>
              </a:r>
            </a:p>
          </p:txBody>
        </p:sp>
        <p:sp>
          <p:nvSpPr>
            <p:cNvPr id="898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</a:p>
          </p:txBody>
        </p:sp>
        <p:sp>
          <p:nvSpPr>
            <p:cNvPr id="899" name="Z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pPr/>
              <a:r>
                <a:t>Z</a:t>
              </a:r>
            </a:p>
          </p:txBody>
        </p:sp>
        <p:sp>
          <p:nvSpPr>
            <p:cNvPr id="900" name="marriedTo"/>
            <p:cNvSpPr txBox="1"/>
            <p:nvPr/>
          </p:nvSpPr>
          <p:spPr>
            <a:xfrm>
              <a:off x="993751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/>
              </a:lvl1pPr>
            </a:lstStyle>
            <a:p>
              <a:pPr/>
              <a:r>
                <a:t>marriedTo</a:t>
              </a:r>
            </a:p>
          </p:txBody>
        </p:sp>
      </p:grpSp>
      <p:grpSp>
        <p:nvGrpSpPr>
          <p:cNvPr id="912" name="Group"/>
          <p:cNvGrpSpPr/>
          <p:nvPr/>
        </p:nvGrpSpPr>
        <p:grpSpPr>
          <a:xfrm>
            <a:off x="5029967" y="5499329"/>
            <a:ext cx="6775598" cy="1739442"/>
            <a:chOff x="0" y="0"/>
            <a:chExt cx="6775596" cy="1739440"/>
          </a:xfrm>
        </p:grpSpPr>
        <p:grpSp>
          <p:nvGrpSpPr>
            <p:cNvPr id="909" name="Group"/>
            <p:cNvGrpSpPr/>
            <p:nvPr/>
          </p:nvGrpSpPr>
          <p:grpSpPr>
            <a:xfrm>
              <a:off x="0" y="0"/>
              <a:ext cx="6775597" cy="936657"/>
              <a:chOff x="0" y="0"/>
              <a:chExt cx="6775596" cy="936656"/>
            </a:xfrm>
          </p:grpSpPr>
          <p:sp>
            <p:nvSpPr>
              <p:cNvPr id="902" name="X"/>
              <p:cNvSpPr/>
              <p:nvPr/>
            </p:nvSpPr>
            <p:spPr>
              <a:xfrm>
                <a:off x="5916694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903" name="Line"/>
              <p:cNvSpPr/>
              <p:nvPr/>
            </p:nvSpPr>
            <p:spPr>
              <a:xfrm>
                <a:off x="3818031" y="55230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904" name="Y"/>
              <p:cNvSpPr/>
              <p:nvPr/>
            </p:nvSpPr>
            <p:spPr>
              <a:xfrm>
                <a:off x="2937676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Y</a:t>
                </a:r>
              </a:p>
            </p:txBody>
          </p:sp>
          <p:sp>
            <p:nvSpPr>
              <p:cNvPr id="905" name="hasChild"/>
              <p:cNvSpPr txBox="1"/>
              <p:nvPr/>
            </p:nvSpPr>
            <p:spPr>
              <a:xfrm>
                <a:off x="3931427" y="6350"/>
                <a:ext cx="1703590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/>
                </a:lvl1pPr>
              </a:lstStyle>
              <a:p>
                <a:pPr/>
                <a:r>
                  <a:t>hasChild</a:t>
                </a:r>
              </a:p>
            </p:txBody>
          </p:sp>
          <p:sp>
            <p:nvSpPr>
              <p:cNvPr id="906" name="Line"/>
              <p:cNvSpPr/>
              <p:nvPr/>
            </p:nvSpPr>
            <p:spPr>
              <a:xfrm>
                <a:off x="880355" y="54595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907" name="Z"/>
              <p:cNvSpPr/>
              <p:nvPr/>
            </p:nvSpPr>
            <p:spPr>
              <a:xfrm>
                <a:off x="0" y="9678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Z</a:t>
                </a:r>
              </a:p>
            </p:txBody>
          </p:sp>
          <p:sp>
            <p:nvSpPr>
              <p:cNvPr id="908" name="marriedTo"/>
              <p:cNvSpPr txBox="1"/>
              <p:nvPr/>
            </p:nvSpPr>
            <p:spPr>
              <a:xfrm>
                <a:off x="993751" y="0"/>
                <a:ext cx="1703591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/>
                </a:lvl1pPr>
              </a:lstStyle>
              <a:p>
                <a:pPr/>
                <a:r>
                  <a:t>marriedTo</a:t>
                </a:r>
              </a:p>
            </p:txBody>
          </p:sp>
        </p:grpSp>
        <p:sp>
          <p:nvSpPr>
            <p:cNvPr id="939" name="Connection Line"/>
            <p:cNvSpPr/>
            <p:nvPr/>
          </p:nvSpPr>
          <p:spPr>
            <a:xfrm>
              <a:off x="419263" y="970444"/>
              <a:ext cx="5937882" cy="68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fill="norm" stroke="1" extrusionOk="0">
                  <a:moveTo>
                    <a:pt x="0" y="377"/>
                  </a:moveTo>
                  <a:cubicBezTo>
                    <a:pt x="7729" y="21600"/>
                    <a:pt x="14929" y="21474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911" name="?r"/>
            <p:cNvSpPr txBox="1"/>
            <p:nvPr/>
          </p:nvSpPr>
          <p:spPr>
            <a:xfrm>
              <a:off x="3273093" y="1155240"/>
              <a:ext cx="45283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?r</a:t>
              </a:r>
            </a:p>
          </p:txBody>
        </p:sp>
      </p:grpSp>
      <p:sp>
        <p:nvSpPr>
          <p:cNvPr id="913" name="hasChild…"/>
          <p:cNvSpPr/>
          <p:nvPr/>
        </p:nvSpPr>
        <p:spPr>
          <a:xfrm>
            <a:off x="1235061" y="6046980"/>
            <a:ext cx="6769895" cy="1283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3" y="0"/>
                </a:moveTo>
                <a:cubicBezTo>
                  <a:pt x="91" y="0"/>
                  <a:pt x="0" y="478"/>
                  <a:pt x="0" y="1069"/>
                </a:cubicBezTo>
                <a:lnTo>
                  <a:pt x="0" y="20531"/>
                </a:lnTo>
                <a:cubicBezTo>
                  <a:pt x="0" y="21122"/>
                  <a:pt x="91" y="21600"/>
                  <a:pt x="203" y="21600"/>
                </a:cubicBezTo>
                <a:lnTo>
                  <a:pt x="10526" y="21600"/>
                </a:lnTo>
                <a:cubicBezTo>
                  <a:pt x="10638" y="21600"/>
                  <a:pt x="10729" y="21122"/>
                  <a:pt x="10729" y="20531"/>
                </a:cubicBezTo>
                <a:lnTo>
                  <a:pt x="10729" y="16277"/>
                </a:lnTo>
                <a:lnTo>
                  <a:pt x="21600" y="14140"/>
                </a:lnTo>
                <a:lnTo>
                  <a:pt x="10729" y="12002"/>
                </a:lnTo>
                <a:lnTo>
                  <a:pt x="10729" y="1069"/>
                </a:lnTo>
                <a:cubicBezTo>
                  <a:pt x="10729" y="478"/>
                  <a:pt x="10638" y="0"/>
                  <a:pt x="10526" y="0"/>
                </a:cubicBezTo>
                <a:lnTo>
                  <a:pt x="203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2400"/>
            </a:pPr>
            <a:r>
              <a:t>hasChild</a:t>
            </a:r>
          </a:p>
          <a:p>
            <a:pPr>
              <a:defRPr sz="2400"/>
            </a:pPr>
            <a:r>
              <a:t>supervises</a:t>
            </a:r>
          </a:p>
          <a:p>
            <a:pPr>
              <a:defRPr sz="2400"/>
            </a:pPr>
            <a:r>
              <a:t>…</a:t>
            </a:r>
          </a:p>
        </p:txBody>
      </p:sp>
      <p:grpSp>
        <p:nvGrpSpPr>
          <p:cNvPr id="924" name="Group"/>
          <p:cNvGrpSpPr/>
          <p:nvPr/>
        </p:nvGrpSpPr>
        <p:grpSpPr>
          <a:xfrm>
            <a:off x="5230413" y="7457355"/>
            <a:ext cx="6775598" cy="1688641"/>
            <a:chOff x="0" y="0"/>
            <a:chExt cx="6775596" cy="1688640"/>
          </a:xfrm>
        </p:grpSpPr>
        <p:grpSp>
          <p:nvGrpSpPr>
            <p:cNvPr id="921" name="Group"/>
            <p:cNvGrpSpPr/>
            <p:nvPr/>
          </p:nvGrpSpPr>
          <p:grpSpPr>
            <a:xfrm>
              <a:off x="0" y="0"/>
              <a:ext cx="6775597" cy="936657"/>
              <a:chOff x="0" y="0"/>
              <a:chExt cx="6775596" cy="936656"/>
            </a:xfrm>
          </p:grpSpPr>
          <p:sp>
            <p:nvSpPr>
              <p:cNvPr id="914" name="X"/>
              <p:cNvSpPr/>
              <p:nvPr/>
            </p:nvSpPr>
            <p:spPr>
              <a:xfrm>
                <a:off x="5916694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X</a:t>
                </a:r>
              </a:p>
            </p:txBody>
          </p:sp>
          <p:sp>
            <p:nvSpPr>
              <p:cNvPr id="915" name="Line"/>
              <p:cNvSpPr/>
              <p:nvPr/>
            </p:nvSpPr>
            <p:spPr>
              <a:xfrm>
                <a:off x="3818031" y="55230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916" name="Y"/>
              <p:cNvSpPr/>
              <p:nvPr/>
            </p:nvSpPr>
            <p:spPr>
              <a:xfrm>
                <a:off x="2937676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Y</a:t>
                </a:r>
              </a:p>
            </p:txBody>
          </p:sp>
          <p:sp>
            <p:nvSpPr>
              <p:cNvPr id="917" name="hasChild"/>
              <p:cNvSpPr txBox="1"/>
              <p:nvPr/>
            </p:nvSpPr>
            <p:spPr>
              <a:xfrm>
                <a:off x="3931427" y="6350"/>
                <a:ext cx="1703590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/>
                </a:lvl1pPr>
              </a:lstStyle>
              <a:p>
                <a:pPr/>
                <a:r>
                  <a:t>hasChild</a:t>
                </a:r>
              </a:p>
            </p:txBody>
          </p:sp>
          <p:sp>
            <p:nvSpPr>
              <p:cNvPr id="918" name="Line"/>
              <p:cNvSpPr/>
              <p:nvPr/>
            </p:nvSpPr>
            <p:spPr>
              <a:xfrm>
                <a:off x="880355" y="54595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</a:p>
            </p:txBody>
          </p:sp>
          <p:sp>
            <p:nvSpPr>
              <p:cNvPr id="919" name="Z"/>
              <p:cNvSpPr/>
              <p:nvPr/>
            </p:nvSpPr>
            <p:spPr>
              <a:xfrm>
                <a:off x="0" y="9678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 l="0" t="0" r="0" b="0"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sx="100000" sy="100000" kx="0" ky="0" algn="b" rotWithShape="0" blurRad="38100" dist="25400" dir="540000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Z</a:t>
                </a:r>
              </a:p>
            </p:txBody>
          </p:sp>
          <p:sp>
            <p:nvSpPr>
              <p:cNvPr id="920" name="marriedTo"/>
              <p:cNvSpPr txBox="1"/>
              <p:nvPr/>
            </p:nvSpPr>
            <p:spPr>
              <a:xfrm>
                <a:off x="993751" y="0"/>
                <a:ext cx="1703591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/>
                </a:lvl1pPr>
              </a:lstStyle>
              <a:p>
                <a:pPr/>
                <a:r>
                  <a:t>marriedTo</a:t>
                </a:r>
              </a:p>
            </p:txBody>
          </p:sp>
        </p:grpSp>
        <p:sp>
          <p:nvSpPr>
            <p:cNvPr id="940" name="Connection Line"/>
            <p:cNvSpPr/>
            <p:nvPr/>
          </p:nvSpPr>
          <p:spPr>
            <a:xfrm>
              <a:off x="419263" y="970444"/>
              <a:ext cx="5937882" cy="68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fill="norm" stroke="1" extrusionOk="0">
                  <a:moveTo>
                    <a:pt x="0" y="377"/>
                  </a:moveTo>
                  <a:cubicBezTo>
                    <a:pt x="7729" y="21600"/>
                    <a:pt x="14929" y="21474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923" name="hasChild"/>
            <p:cNvSpPr txBox="1"/>
            <p:nvPr/>
          </p:nvSpPr>
          <p:spPr>
            <a:xfrm>
              <a:off x="2615335" y="1104440"/>
              <a:ext cx="1717549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pPr/>
              <a:r>
                <a:t>hasChild</a:t>
              </a:r>
            </a:p>
          </p:txBody>
        </p:sp>
      </p:grpSp>
      <p:pic>
        <p:nvPicPr>
          <p:cNvPr id="925" name="Screen Shot 1394-11-25 at 12.20.29.png" descr="Screen Shot 1394-11-25 at 12.20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650" y="8801303"/>
            <a:ext cx="5857560" cy="517044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9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928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929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930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9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932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933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934" name="۱-"/>
          <p:cNvSpPr txBox="1"/>
          <p:nvPr/>
        </p:nvSpPr>
        <p:spPr>
          <a:xfrm>
            <a:off x="12011100" y="2158189"/>
            <a:ext cx="478200" cy="69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pPr/>
            <a:r>
              <a:t>۱-</a:t>
            </a:r>
          </a:p>
        </p:txBody>
      </p:sp>
      <p:sp>
        <p:nvSpPr>
          <p:cNvPr id="935" name="۲-"/>
          <p:cNvSpPr txBox="1"/>
          <p:nvPr/>
        </p:nvSpPr>
        <p:spPr>
          <a:xfrm>
            <a:off x="11996839" y="3310254"/>
            <a:ext cx="506723" cy="693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pPr/>
            <a:r>
              <a:t>۲-</a:t>
            </a:r>
          </a:p>
        </p:txBody>
      </p:sp>
      <p:sp>
        <p:nvSpPr>
          <p:cNvPr id="936" name="۳-"/>
          <p:cNvSpPr txBox="1"/>
          <p:nvPr/>
        </p:nvSpPr>
        <p:spPr>
          <a:xfrm>
            <a:off x="11996839" y="4462321"/>
            <a:ext cx="506723" cy="693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pPr/>
            <a:r>
              <a:t>۳-</a:t>
            </a:r>
          </a:p>
        </p:txBody>
      </p:sp>
      <p:sp>
        <p:nvSpPr>
          <p:cNvPr id="937" name="۴-"/>
          <p:cNvSpPr txBox="1"/>
          <p:nvPr/>
        </p:nvSpPr>
        <p:spPr>
          <a:xfrm>
            <a:off x="11995599" y="5614386"/>
            <a:ext cx="509203" cy="693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pPr/>
            <a:r>
              <a:t>۴-</a:t>
            </a:r>
          </a:p>
        </p:txBody>
      </p:sp>
      <p:sp>
        <p:nvSpPr>
          <p:cNvPr id="938" name="۵-"/>
          <p:cNvSpPr txBox="1"/>
          <p:nvPr/>
        </p:nvSpPr>
        <p:spPr>
          <a:xfrm>
            <a:off x="12122599" y="7587746"/>
            <a:ext cx="509203" cy="693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pPr/>
            <a:r>
              <a:t>۵-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8" presetID="2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2"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17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2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8" presetID="2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7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8" presetID="2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2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37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92" grpId="1"/>
      <p:bldP build="whole" bldLvl="1" animBg="1" rev="0" advAuto="0" spid="912" grpId="4"/>
      <p:bldP build="whole" bldLvl="1" animBg="1" rev="0" advAuto="0" spid="893" grpId="2"/>
      <p:bldP build="whole" bldLvl="1" animBg="1" rev="0" advAuto="0" spid="913" grpId="5"/>
      <p:bldP build="whole" bldLvl="1" animBg="1" rev="0" advAuto="0" spid="901" grpId="3"/>
      <p:bldP build="whole" bldLvl="1" animBg="1" rev="0" advAuto="0" spid="925" grpId="7"/>
      <p:bldP build="whole" bldLvl="1" animBg="1" rev="0" advAuto="0" spid="924" grpId="6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استخراج قوانین انجمن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استخراج قوانین انجمنی</a:t>
            </a:r>
          </a:p>
        </p:txBody>
      </p:sp>
      <p:sp>
        <p:nvSpPr>
          <p:cNvPr id="9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46" name="استخراج قوانین روی پایگاهدانش FB15K…"/>
          <p:cNvSpPr txBox="1"/>
          <p:nvPr/>
        </p:nvSpPr>
        <p:spPr>
          <a:xfrm>
            <a:off x="1895166" y="2339796"/>
            <a:ext cx="10496371" cy="2201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299" indent="-495299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استخراج قوانین روی پایگاه‌دانش </a:t>
            </a:r>
            <a:r>
              <a:t>FB15K</a:t>
            </a:r>
          </a:p>
          <a:p>
            <a:pPr lvl="4" marL="914400" indent="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تعداد حقیقت‌های ورودی: </a:t>
            </a:r>
            <a:r>
              <a:rPr>
                <a:solidFill>
                  <a:srgbClr val="0433FF"/>
                </a:solidFill>
              </a:rPr>
              <a:t>۴۸۳,۱۴۲</a:t>
            </a:r>
          </a:p>
          <a:p>
            <a:pPr lvl="4" marL="914400" indent="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تعداد قوانین استخراج شده: </a:t>
            </a:r>
            <a:r>
              <a:rPr>
                <a:solidFill>
                  <a:srgbClr val="0433FF"/>
                </a:solidFill>
              </a:rPr>
              <a:t>۴۱,۱۹۶</a:t>
            </a:r>
          </a:p>
        </p:txBody>
      </p:sp>
      <p:sp>
        <p:nvSpPr>
          <p:cNvPr id="94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94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94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95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951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95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953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954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95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95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95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95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نمونه قوانین انجمن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نمونه قوانین انجمنی</a:t>
            </a:r>
          </a:p>
        </p:txBody>
      </p:sp>
      <p:sp>
        <p:nvSpPr>
          <p:cNvPr id="9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62" name="?b  /sports/soccer/team/player  ?a"/>
          <p:cNvSpPr txBox="1"/>
          <p:nvPr/>
        </p:nvSpPr>
        <p:spPr>
          <a:xfrm>
            <a:off x="1761045" y="3430485"/>
            <a:ext cx="9482710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pPr/>
            <a:r>
              <a:t> ?b  /sports/soccer/team/player  ?a   </a:t>
            </a:r>
          </a:p>
        </p:txBody>
      </p:sp>
      <p:sp>
        <p:nvSpPr>
          <p:cNvPr id="963" name="?a  /soccer/current_team/team  ?b"/>
          <p:cNvSpPr txBox="1"/>
          <p:nvPr/>
        </p:nvSpPr>
        <p:spPr>
          <a:xfrm>
            <a:off x="2052015" y="5925793"/>
            <a:ext cx="890077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pPr/>
            <a:r>
              <a:t> ?a  /soccer/current_team/team  ?b</a:t>
            </a:r>
          </a:p>
        </p:txBody>
      </p:sp>
      <p:sp>
        <p:nvSpPr>
          <p:cNvPr id="964" name="Arrow"/>
          <p:cNvSpPr/>
          <p:nvPr/>
        </p:nvSpPr>
        <p:spPr>
          <a:xfrm rot="5400000">
            <a:off x="5867400" y="4427248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6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96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96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96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969" name="PCA Confidence = 0.89"/>
          <p:cNvSpPr txBox="1"/>
          <p:nvPr/>
        </p:nvSpPr>
        <p:spPr>
          <a:xfrm>
            <a:off x="4020032" y="8007350"/>
            <a:ext cx="49647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PCA Confidence = 0.89</a:t>
            </a:r>
          </a:p>
        </p:txBody>
      </p:sp>
      <p:sp>
        <p:nvSpPr>
          <p:cNvPr id="970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9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972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973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97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9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97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97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نمونه قوانین انجمن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نمونه قوانین انجمنی</a:t>
            </a:r>
          </a:p>
        </p:txBody>
      </p:sp>
      <p:sp>
        <p:nvSpPr>
          <p:cNvPr id="9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83" name="?b  /award/awards_won ?a"/>
          <p:cNvSpPr txBox="1"/>
          <p:nvPr/>
        </p:nvSpPr>
        <p:spPr>
          <a:xfrm>
            <a:off x="2724366" y="3360702"/>
            <a:ext cx="755606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pPr/>
            <a:r>
              <a:t> ?b  /award/awards_won ?a   </a:t>
            </a:r>
          </a:p>
        </p:txBody>
      </p:sp>
      <p:sp>
        <p:nvSpPr>
          <p:cNvPr id="984" name="?a  /award/award_nomination/nominated_for  ?b"/>
          <p:cNvSpPr txBox="1"/>
          <p:nvPr/>
        </p:nvSpPr>
        <p:spPr>
          <a:xfrm>
            <a:off x="412077" y="6027195"/>
            <a:ext cx="1218064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pPr/>
            <a:r>
              <a:t> ?a  /award/award_nomination/nominated_for  ?b</a:t>
            </a:r>
          </a:p>
        </p:txBody>
      </p:sp>
      <p:sp>
        <p:nvSpPr>
          <p:cNvPr id="985" name="Arrow"/>
          <p:cNvSpPr/>
          <p:nvPr/>
        </p:nvSpPr>
        <p:spPr>
          <a:xfrm rot="5400000">
            <a:off x="5867400" y="4427248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98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98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98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98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990" name="PCA Confidence = 0.83"/>
          <p:cNvSpPr txBox="1"/>
          <p:nvPr/>
        </p:nvSpPr>
        <p:spPr>
          <a:xfrm>
            <a:off x="4020032" y="8007350"/>
            <a:ext cx="49647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PCA Confidence = 0.83</a:t>
            </a:r>
          </a:p>
        </p:txBody>
      </p:sp>
      <p:sp>
        <p:nvSpPr>
          <p:cNvPr id="991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99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993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994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99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9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99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99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نمونه قوانین انجمن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نمونه قوانین انجمنی</a:t>
            </a:r>
          </a:p>
        </p:txBody>
      </p:sp>
      <p:sp>
        <p:nvSpPr>
          <p:cNvPr id="10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04" name="?a  /educational_institution/located_in  ?f…"/>
          <p:cNvSpPr txBox="1"/>
          <p:nvPr/>
        </p:nvSpPr>
        <p:spPr>
          <a:xfrm>
            <a:off x="1305788" y="2478271"/>
            <a:ext cx="10393224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Clr>
                <a:srgbClr val="0433FF"/>
              </a:buClr>
              <a:defRPr sz="4200"/>
            </a:pPr>
            <a:r>
              <a:t>?a  /educational_institution/located_in  ?f</a:t>
            </a:r>
          </a:p>
          <a:p>
            <a:pPr>
              <a:buClr>
                <a:srgbClr val="0433FF"/>
              </a:buClr>
              <a:defRPr sz="4200">
                <a:solidFill>
                  <a:srgbClr val="0433FF"/>
                </a:solidFill>
              </a:defRPr>
            </a:pPr>
            <a:r>
              <a:t>and</a:t>
            </a:r>
          </a:p>
          <a:p>
            <a:pPr>
              <a:buClr>
                <a:srgbClr val="0433FF"/>
              </a:buClr>
              <a:defRPr sz="4200"/>
            </a:pPr>
            <a:r>
              <a:t> ?f  /location/location/containedby  ?b</a:t>
            </a:r>
          </a:p>
        </p:txBody>
      </p:sp>
      <p:sp>
        <p:nvSpPr>
          <p:cNvPr id="1005" name="?a  /location/location/containedby  ?b"/>
          <p:cNvSpPr txBox="1"/>
          <p:nvPr/>
        </p:nvSpPr>
        <p:spPr>
          <a:xfrm>
            <a:off x="1750377" y="6947675"/>
            <a:ext cx="95040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433FF"/>
              </a:buClr>
              <a:defRPr sz="4200"/>
            </a:lvl1pPr>
          </a:lstStyle>
          <a:p>
            <a:pPr/>
            <a:r>
              <a:t>?a  /location/location/containedby  ?b</a:t>
            </a:r>
          </a:p>
        </p:txBody>
      </p:sp>
      <p:sp>
        <p:nvSpPr>
          <p:cNvPr id="1006" name="Arrow"/>
          <p:cNvSpPr/>
          <p:nvPr/>
        </p:nvSpPr>
        <p:spPr>
          <a:xfrm rot="5400000">
            <a:off x="5867400" y="4922523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100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00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00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01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011" name="PCA Confidence = 0.93"/>
          <p:cNvSpPr txBox="1"/>
          <p:nvPr/>
        </p:nvSpPr>
        <p:spPr>
          <a:xfrm>
            <a:off x="4020032" y="8007350"/>
            <a:ext cx="496473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pPr/>
            <a:r>
              <a:t>PCA Confidence = 0.93</a:t>
            </a:r>
          </a:p>
        </p:txBody>
      </p:sp>
      <p:sp>
        <p:nvSpPr>
          <p:cNvPr id="101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01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01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01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016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01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018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019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قوانین انجمن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قوانین انجمنی</a:t>
            </a:r>
          </a:p>
        </p:txBody>
      </p:sp>
      <p:sp>
        <p:nvSpPr>
          <p:cNvPr id="10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2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02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02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02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029" name="قوانین کلی"/>
          <p:cNvSpPr txBox="1"/>
          <p:nvPr/>
        </p:nvSpPr>
        <p:spPr>
          <a:xfrm>
            <a:off x="1417180" y="2416126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قوانین کلی</a:t>
            </a:r>
          </a:p>
        </p:txBody>
      </p:sp>
      <p:graphicFrame>
        <p:nvGraphicFramePr>
          <p:cNvPr id="1030" name="Table"/>
          <p:cNvGraphicFramePr/>
          <p:nvPr/>
        </p:nvGraphicFramePr>
        <p:xfrm>
          <a:off x="622956" y="4304122"/>
          <a:ext cx="11758888" cy="384816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3942644"/>
                <a:gridCol w="1345307"/>
                <a:gridCol w="3053954"/>
                <a:gridCol w="3416980"/>
              </a:tblGrid>
              <a:tr h="641360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Body rule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Target rule</a:t>
                      </a:r>
                    </a:p>
                  </a:txBody>
                  <a:tcPr marL="50800" marR="50800" marT="50800" marB="50800" anchor="ctr" anchorCtr="0" horzOverflow="overflow"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y)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R-subsumption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y)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&lt;=&gt;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R-equivalence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</a:tr>
              <a:tr h="641360">
                <a:tc>
                  <a:txBody>
                    <a:bodyPr/>
                    <a:lstStyle/>
                    <a:p>
                      <a:pPr algn="l" defTabSz="914400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y), 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(y, z)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z)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2-hope translation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z), r(y, z)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Triangle alignment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y), 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v)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Specific R-sub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</a:tr>
            </a:tbl>
          </a:graphicData>
        </a:graphic>
      </p:graphicFrame>
      <p:sp>
        <p:nvSpPr>
          <p:cNvPr id="1031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03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033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034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03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0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03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03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دستهبندی قوانی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t>دسته‌بندی قوانین</a:t>
            </a:r>
          </a:p>
        </p:txBody>
      </p:sp>
      <p:sp>
        <p:nvSpPr>
          <p:cNvPr id="10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4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04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04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04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graphicFrame>
        <p:nvGraphicFramePr>
          <p:cNvPr id="1048" name="Table"/>
          <p:cNvGraphicFramePr/>
          <p:nvPr/>
        </p:nvGraphicFramePr>
        <p:xfrm>
          <a:off x="336562" y="2880287"/>
          <a:ext cx="12357076" cy="3812279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{2708684C-4D16-4618-839F-0558EEFCDFE6}</a:tableStyleId>
              </a:tblPr>
              <a:tblGrid>
                <a:gridCol w="3005374"/>
                <a:gridCol w="6647612"/>
                <a:gridCol w="2678689"/>
              </a:tblGrid>
              <a:tr h="685534">
                <a:tc gridSpan="3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100">
                          <a:sym typeface="Helvetica"/>
                        </a:rPr>
                        <a:t>Rules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100"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rule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#rule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700"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r(x, y) =&gt; r’(x, y)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1127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700"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r(x, y) &lt;=&gt; r’(x, y)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700"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 rtl="1">
                        <a:lnSpc>
                          <a:spcPct val="150000"/>
                        </a:lnSpc>
                        <a:defRPr/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r1(x, y), r2(y, z) =&gt; r’(x, z)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810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700"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900">
                          <a:solidFill>
                            <a:srgbClr val="941100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r(x, z), r(y, z) =&gt;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695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700"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900">
                          <a:solidFill>
                            <a:srgbClr val="941100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r</a:t>
                      </a:r>
                      <a:r>
                        <a:rPr baseline="-5999"/>
                        <a:t>1</a:t>
                      </a:r>
                      <a:r>
                        <a:t>(x, y), r</a:t>
                      </a:r>
                      <a:r>
                        <a:rPr baseline="-5999"/>
                        <a:t>2</a:t>
                      </a:r>
                      <a:r>
                        <a:t>(x, v) =&gt;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779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1700">
                          <a:sym typeface="Helvetica"/>
                        </a:rPr>
                        <a:t>all rules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4193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049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05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051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052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053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0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055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056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استفاده از قوانین انجمن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استفاده از قوانین انجمنی</a:t>
            </a:r>
          </a:p>
        </p:txBody>
      </p:sp>
      <p:sp>
        <p:nvSpPr>
          <p:cNvPr id="10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62" name="استفاده از قوانین انجمنی در آموزش TransE…"/>
          <p:cNvSpPr txBox="1"/>
          <p:nvPr/>
        </p:nvSpPr>
        <p:spPr>
          <a:xfrm>
            <a:off x="748641" y="2011937"/>
            <a:ext cx="11635203" cy="2662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pPr>
            <a:r>
              <a:t>استفاده از قوانین انجمنی در آموزش </a:t>
            </a:r>
            <a:r>
              <a:t>TransE</a:t>
            </a:r>
          </a:p>
          <a:p>
            <a:pPr lvl="4" marL="1409700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t>R-Subsumption</a:t>
            </a:r>
          </a:p>
          <a:p>
            <a:pPr lvl="8" marL="2324100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t>r(</a:t>
            </a:r>
            <a:r>
              <a:rPr>
                <a:solidFill>
                  <a:srgbClr val="0433FF"/>
                </a:solidFill>
              </a:rPr>
              <a:t>e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t>,</a:t>
            </a:r>
            <a:r>
              <a:rPr>
                <a:solidFill>
                  <a:srgbClr val="0433FF"/>
                </a:solidFill>
              </a:rPr>
              <a:t>e</a:t>
            </a:r>
            <a:r>
              <a:rPr baseline="-5999">
                <a:solidFill>
                  <a:srgbClr val="0433FF"/>
                </a:solidFill>
              </a:rPr>
              <a:t>2</a:t>
            </a:r>
            <a:r>
              <a:t>) =&gt; r’(</a:t>
            </a:r>
            <a:r>
              <a:rPr>
                <a:solidFill>
                  <a:srgbClr val="0433FF"/>
                </a:solidFill>
              </a:rPr>
              <a:t>e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t>,</a:t>
            </a:r>
            <a:r>
              <a:rPr>
                <a:solidFill>
                  <a:srgbClr val="0433FF"/>
                </a:solidFill>
              </a:rPr>
              <a:t>e</a:t>
            </a:r>
            <a:r>
              <a:rPr baseline="-5999">
                <a:solidFill>
                  <a:srgbClr val="0433FF"/>
                </a:solidFill>
              </a:rPr>
              <a:t>2</a:t>
            </a:r>
            <a:r>
              <a:t>)</a:t>
            </a:r>
          </a:p>
        </p:txBody>
      </p:sp>
      <p:sp>
        <p:nvSpPr>
          <p:cNvPr id="1063" name="|| e1 + r - e2 ||   =&gt;   || e1 + r’ - e2 ||"/>
          <p:cNvSpPr txBox="1"/>
          <p:nvPr/>
        </p:nvSpPr>
        <p:spPr>
          <a:xfrm>
            <a:off x="2157027" y="5566821"/>
            <a:ext cx="8690746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rPr>
                <a:solidFill>
                  <a:srgbClr val="0433FF"/>
                </a:solidFill>
              </a:rPr>
              <a:t>|| e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rPr>
                <a:solidFill>
                  <a:srgbClr val="0433FF"/>
                </a:solidFill>
              </a:rPr>
              <a:t> + r - e</a:t>
            </a:r>
            <a:r>
              <a:rPr baseline="-5999">
                <a:solidFill>
                  <a:srgbClr val="0433FF"/>
                </a:solidFill>
              </a:rPr>
              <a:t>2</a:t>
            </a:r>
            <a:r>
              <a:rPr>
                <a:solidFill>
                  <a:srgbClr val="0433FF"/>
                </a:solidFill>
              </a:rPr>
              <a:t> || </a:t>
            </a:r>
            <a:r>
              <a:t>  </a:t>
            </a:r>
            <a:r>
              <a:rPr>
                <a:solidFill>
                  <a:srgbClr val="941751"/>
                </a:solidFill>
              </a:rPr>
              <a:t>=&gt;</a:t>
            </a:r>
            <a:r>
              <a:t>   </a:t>
            </a:r>
            <a:r>
              <a:rPr>
                <a:solidFill>
                  <a:srgbClr val="0433FF"/>
                </a:solidFill>
              </a:rPr>
              <a:t>|| e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rPr>
                <a:solidFill>
                  <a:srgbClr val="0433FF"/>
                </a:solidFill>
              </a:rPr>
              <a:t> + r’ - e</a:t>
            </a:r>
            <a:r>
              <a:rPr baseline="-5999">
                <a:solidFill>
                  <a:srgbClr val="0433FF"/>
                </a:solidFill>
              </a:rPr>
              <a:t>2</a:t>
            </a:r>
            <a:r>
              <a:rPr>
                <a:solidFill>
                  <a:srgbClr val="0433FF"/>
                </a:solidFill>
              </a:rPr>
              <a:t> ||</a:t>
            </a:r>
          </a:p>
        </p:txBody>
      </p:sp>
      <p:sp>
        <p:nvSpPr>
          <p:cNvPr id="106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06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06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06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06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06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07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07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07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0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07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07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تعاری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تعاریف</a:t>
            </a: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9" name="Screen Shot 1394-11-23 at 19.44.27.png" descr="Screen Shot 1394-11-23 at 19.44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915" y="2373798"/>
            <a:ext cx="5410201" cy="600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 Shot 1394-11-23 at 19.44.41.png" descr="Screen Shot 1394-11-23 at 19.44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165" y="2386498"/>
            <a:ext cx="5295901" cy="59817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85" name="پیشبینی لینک:…"/>
          <p:cNvSpPr txBox="1"/>
          <p:nvPr/>
        </p:nvSpPr>
        <p:spPr>
          <a:xfrm>
            <a:off x="6139757" y="2220831"/>
            <a:ext cx="6334457" cy="380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rtl="1">
              <a:lnSpc>
                <a:spcPct val="130000"/>
              </a:lnSpc>
              <a:defRPr b="1" sz="4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پیش‌بینی لینک:</a:t>
            </a:r>
          </a:p>
          <a:p>
            <a:pPr marL="235655" indent="-197555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تایید یا رد کردن یک حقیقت از روی اطلاعات موجود در گراف داده</a:t>
            </a:r>
          </a:p>
          <a:p>
            <a:pPr marL="235655" indent="-197555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پیش‌بینی وجود (یا احتمال صحیح بودن) یک لینک در گراف داده</a:t>
            </a:r>
          </a:p>
        </p:txBody>
      </p:sp>
      <p:sp>
        <p:nvSpPr>
          <p:cNvPr id="186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8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88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89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استفاده از قوانین انجمن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استفاده از قوانین انجمنی</a:t>
            </a:r>
          </a:p>
        </p:txBody>
      </p:sp>
      <p:sp>
        <p:nvSpPr>
          <p:cNvPr id="10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079" name="|| e1 + r1 - e2 || and || e2 + r2 - e3 ||…"/>
          <p:cNvSpPr txBox="1"/>
          <p:nvPr/>
        </p:nvSpPr>
        <p:spPr>
          <a:xfrm>
            <a:off x="2506357" y="5114676"/>
            <a:ext cx="7992086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rPr>
                <a:solidFill>
                  <a:srgbClr val="0433FF"/>
                </a:solidFill>
              </a:rPr>
              <a:t>|| e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rPr>
                <a:solidFill>
                  <a:srgbClr val="0433FF"/>
                </a:solidFill>
              </a:rPr>
              <a:t> + r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rPr>
                <a:solidFill>
                  <a:srgbClr val="0433FF"/>
                </a:solidFill>
              </a:rPr>
              <a:t> - e</a:t>
            </a:r>
            <a:r>
              <a:rPr baseline="-5999">
                <a:solidFill>
                  <a:srgbClr val="0433FF"/>
                </a:solidFill>
              </a:rPr>
              <a:t>2</a:t>
            </a:r>
            <a:r>
              <a:rPr>
                <a:solidFill>
                  <a:srgbClr val="0433FF"/>
                </a:solidFill>
              </a:rPr>
              <a:t> || </a:t>
            </a:r>
            <a:r>
              <a:t>and</a:t>
            </a:r>
            <a:r>
              <a:rPr>
                <a:solidFill>
                  <a:srgbClr val="0433FF"/>
                </a:solidFill>
              </a:rPr>
              <a:t> || e</a:t>
            </a:r>
            <a:r>
              <a:rPr baseline="-5999">
                <a:solidFill>
                  <a:srgbClr val="0433FF"/>
                </a:solidFill>
              </a:rPr>
              <a:t>2</a:t>
            </a:r>
            <a:r>
              <a:rPr>
                <a:solidFill>
                  <a:srgbClr val="0433FF"/>
                </a:solidFill>
              </a:rPr>
              <a:t> + r</a:t>
            </a:r>
            <a:r>
              <a:rPr baseline="-5999">
                <a:solidFill>
                  <a:srgbClr val="0433FF"/>
                </a:solidFill>
              </a:rPr>
              <a:t>2</a:t>
            </a:r>
            <a:r>
              <a:rPr>
                <a:solidFill>
                  <a:srgbClr val="0433FF"/>
                </a:solidFill>
              </a:rPr>
              <a:t> - e</a:t>
            </a:r>
            <a:r>
              <a:rPr baseline="-5999">
                <a:solidFill>
                  <a:srgbClr val="0433FF"/>
                </a:solidFill>
              </a:rPr>
              <a:t>3</a:t>
            </a:r>
            <a:r>
              <a:rPr>
                <a:solidFill>
                  <a:srgbClr val="0433FF"/>
                </a:solidFill>
              </a:rPr>
              <a:t> ||</a:t>
            </a:r>
            <a:endParaRPr>
              <a:solidFill>
                <a:srgbClr val="0433FF"/>
              </a:solidFill>
            </a:endParaRPr>
          </a:p>
          <a:p>
            <a:pPr>
              <a:defRPr sz="4200"/>
            </a:pPr>
            <a:r>
              <a:rPr>
                <a:solidFill>
                  <a:srgbClr val="941751"/>
                </a:solidFill>
              </a:rPr>
              <a:t>=&gt;</a:t>
            </a:r>
            <a:r>
              <a:t>   </a:t>
            </a:r>
            <a:r>
              <a:rPr>
                <a:solidFill>
                  <a:srgbClr val="0433FF"/>
                </a:solidFill>
              </a:rPr>
              <a:t>|| e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rPr>
                <a:solidFill>
                  <a:srgbClr val="0433FF"/>
                </a:solidFill>
              </a:rPr>
              <a:t> + r’ - e</a:t>
            </a:r>
            <a:r>
              <a:rPr baseline="-5999">
                <a:solidFill>
                  <a:srgbClr val="0433FF"/>
                </a:solidFill>
              </a:rPr>
              <a:t>3</a:t>
            </a:r>
            <a:r>
              <a:rPr>
                <a:solidFill>
                  <a:srgbClr val="0433FF"/>
                </a:solidFill>
              </a:rPr>
              <a:t> ||</a:t>
            </a:r>
          </a:p>
        </p:txBody>
      </p:sp>
      <p:sp>
        <p:nvSpPr>
          <p:cNvPr id="1080" name="r1 + r2 =&gt; r’…"/>
          <p:cNvSpPr txBox="1"/>
          <p:nvPr/>
        </p:nvSpPr>
        <p:spPr>
          <a:xfrm>
            <a:off x="1919084" y="7267257"/>
            <a:ext cx="9166632" cy="137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rPr>
                <a:solidFill>
                  <a:srgbClr val="0433FF"/>
                </a:solidFill>
              </a:rPr>
              <a:t>r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rPr>
                <a:solidFill>
                  <a:srgbClr val="0433FF"/>
                </a:solidFill>
              </a:rPr>
              <a:t> + r</a:t>
            </a:r>
            <a:r>
              <a:rPr baseline="-5999">
                <a:solidFill>
                  <a:srgbClr val="0433FF"/>
                </a:solidFill>
              </a:rPr>
              <a:t>2</a:t>
            </a:r>
            <a:r>
              <a:rPr>
                <a:solidFill>
                  <a:srgbClr val="0433FF"/>
                </a:solidFill>
              </a:rPr>
              <a:t> =&gt; r’</a:t>
            </a:r>
            <a:endParaRPr>
              <a:solidFill>
                <a:srgbClr val="0433FF"/>
              </a:solidFill>
            </a:endParaRPr>
          </a:p>
          <a:p>
            <a:pPr>
              <a:defRPr sz="4200"/>
            </a:pPr>
            <a:r>
              <a:rPr>
                <a:solidFill>
                  <a:srgbClr val="0433FF"/>
                </a:solidFill>
              </a:rPr>
              <a:t>|| e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rPr>
                <a:solidFill>
                  <a:srgbClr val="0433FF"/>
                </a:solidFill>
              </a:rPr>
              <a:t> + r’ - e</a:t>
            </a:r>
            <a:r>
              <a:rPr baseline="-5999">
                <a:solidFill>
                  <a:srgbClr val="0433FF"/>
                </a:solidFill>
              </a:rPr>
              <a:t>3</a:t>
            </a:r>
            <a:r>
              <a:rPr>
                <a:solidFill>
                  <a:srgbClr val="0433FF"/>
                </a:solidFill>
              </a:rPr>
              <a:t> ||   </a:t>
            </a:r>
            <a:r>
              <a:rPr>
                <a:solidFill>
                  <a:srgbClr val="941751"/>
                </a:solidFill>
              </a:rPr>
              <a:t>=&gt;</a:t>
            </a:r>
            <a:r>
              <a:t>   </a:t>
            </a:r>
            <a:r>
              <a:rPr>
                <a:solidFill>
                  <a:srgbClr val="0433FF"/>
                </a:solidFill>
              </a:rPr>
              <a:t>|| e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rPr>
                <a:solidFill>
                  <a:srgbClr val="0433FF"/>
                </a:solidFill>
              </a:rPr>
              <a:t> + r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rPr>
                <a:solidFill>
                  <a:srgbClr val="0433FF"/>
                </a:solidFill>
              </a:rPr>
              <a:t> + r</a:t>
            </a:r>
            <a:r>
              <a:rPr baseline="-5999">
                <a:solidFill>
                  <a:srgbClr val="0433FF"/>
                </a:solidFill>
              </a:rPr>
              <a:t>2</a:t>
            </a:r>
            <a:r>
              <a:rPr>
                <a:solidFill>
                  <a:srgbClr val="0433FF"/>
                </a:solidFill>
              </a:rPr>
              <a:t> - e</a:t>
            </a:r>
            <a:r>
              <a:rPr baseline="-5999">
                <a:solidFill>
                  <a:srgbClr val="0433FF"/>
                </a:solidFill>
              </a:rPr>
              <a:t>3</a:t>
            </a:r>
            <a:r>
              <a:rPr>
                <a:solidFill>
                  <a:srgbClr val="0433FF"/>
                </a:solidFill>
              </a:rPr>
              <a:t> ||</a:t>
            </a:r>
          </a:p>
        </p:txBody>
      </p:sp>
      <p:sp>
        <p:nvSpPr>
          <p:cNvPr id="10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0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0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0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08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08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08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08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089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09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091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092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093" name="استفاده از قوانین انجمنی در آموزش TransE…"/>
          <p:cNvSpPr txBox="1"/>
          <p:nvPr/>
        </p:nvSpPr>
        <p:spPr>
          <a:xfrm>
            <a:off x="748641" y="1999237"/>
            <a:ext cx="11635203" cy="2662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pPr>
            <a:r>
              <a:t>استفاده از قوانین انجمنی در آموزش </a:t>
            </a:r>
            <a:r>
              <a:t>TransE</a:t>
            </a:r>
          </a:p>
          <a:p>
            <a:pPr lvl="4" marL="1409700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t>2-hope translation</a:t>
            </a:r>
          </a:p>
          <a:p>
            <a:pPr lvl="8" marL="2324100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t>r</a:t>
            </a:r>
            <a:r>
              <a:rPr baseline="-5999"/>
              <a:t>1</a:t>
            </a:r>
            <a:r>
              <a:t>(</a:t>
            </a:r>
            <a:r>
              <a:rPr>
                <a:solidFill>
                  <a:srgbClr val="0433FF"/>
                </a:solidFill>
              </a:rPr>
              <a:t>e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t>, </a:t>
            </a:r>
            <a:r>
              <a:rPr>
                <a:solidFill>
                  <a:srgbClr val="0433FF"/>
                </a:solidFill>
              </a:rPr>
              <a:t>e</a:t>
            </a:r>
            <a:r>
              <a:rPr baseline="-5999">
                <a:solidFill>
                  <a:srgbClr val="0433FF"/>
                </a:solidFill>
              </a:rPr>
              <a:t>2</a:t>
            </a:r>
            <a:r>
              <a:t>) , r</a:t>
            </a:r>
            <a:r>
              <a:rPr baseline="-5999"/>
              <a:t>2</a:t>
            </a:r>
            <a:r>
              <a:t>(</a:t>
            </a:r>
            <a:r>
              <a:rPr>
                <a:solidFill>
                  <a:srgbClr val="0433FF"/>
                </a:solidFill>
              </a:rPr>
              <a:t>e</a:t>
            </a:r>
            <a:r>
              <a:rPr baseline="-5999">
                <a:solidFill>
                  <a:srgbClr val="0433FF"/>
                </a:solidFill>
              </a:rPr>
              <a:t>2</a:t>
            </a:r>
            <a:r>
              <a:t>, </a:t>
            </a:r>
            <a:r>
              <a:rPr>
                <a:solidFill>
                  <a:srgbClr val="0433FF"/>
                </a:solidFill>
              </a:rPr>
              <a:t>e</a:t>
            </a:r>
            <a:r>
              <a:rPr baseline="-5999">
                <a:solidFill>
                  <a:srgbClr val="0433FF"/>
                </a:solidFill>
              </a:rPr>
              <a:t>3</a:t>
            </a:r>
            <a:r>
              <a:t>) =&gt; r’(</a:t>
            </a:r>
            <a:r>
              <a:rPr>
                <a:solidFill>
                  <a:srgbClr val="0433FF"/>
                </a:solidFill>
              </a:rPr>
              <a:t>e</a:t>
            </a:r>
            <a:r>
              <a:rPr baseline="-5999">
                <a:solidFill>
                  <a:srgbClr val="0433FF"/>
                </a:solidFill>
              </a:rPr>
              <a:t>1</a:t>
            </a:r>
            <a:r>
              <a:t>, </a:t>
            </a:r>
            <a:r>
              <a:rPr>
                <a:solidFill>
                  <a:srgbClr val="0433FF"/>
                </a:solidFill>
              </a:rPr>
              <a:t>e</a:t>
            </a:r>
            <a:r>
              <a:rPr baseline="-5999">
                <a:solidFill>
                  <a:srgbClr val="0433FF"/>
                </a:solidFill>
              </a:rPr>
              <a:t>3</a:t>
            </a:r>
            <a: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فهرس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فهرست</a:t>
            </a:r>
          </a:p>
        </p:txBody>
      </p:sp>
      <p:sp>
        <p:nvSpPr>
          <p:cNvPr id="1098" name="مقدمه و ادبیات موضوع…"/>
          <p:cNvSpPr txBox="1"/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b="1" sz="4074"/>
            </a:pPr>
            <a:r>
              <a:t>مقدمه و ادبیات موضوع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b="1" sz="4074"/>
            </a:pPr>
            <a:r>
              <a:t>عملکرد روش‌های موجود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b="1" sz="4074"/>
            </a:pPr>
            <a:r>
              <a:t>استفاده از قوانین انجمنی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>
                <a:solidFill>
                  <a:srgbClr val="0433FF"/>
                </a:solidFill>
              </a:defRPr>
            </a:pPr>
            <a:r>
              <a:t>نتایج و جمع‌بندی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/>
            </a:pPr>
            <a:r>
              <a:t>مراجع</a:t>
            </a:r>
          </a:p>
        </p:txBody>
      </p:sp>
      <p:sp>
        <p:nvSpPr>
          <p:cNvPr id="10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00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0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02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03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10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0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0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0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آزمایش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آزمایش‌ها</a:t>
            </a:r>
          </a:p>
        </p:txBody>
      </p:sp>
      <p:sp>
        <p:nvSpPr>
          <p:cNvPr id="1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1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11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11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11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115" name="اعمال قانون R-subsumption"/>
          <p:cNvSpPr txBox="1"/>
          <p:nvPr/>
        </p:nvSpPr>
        <p:spPr>
          <a:xfrm>
            <a:off x="367665" y="2132767"/>
            <a:ext cx="12255656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R-subsumption</a:t>
            </a:r>
          </a:p>
        </p:txBody>
      </p:sp>
      <p:pic>
        <p:nvPicPr>
          <p:cNvPr id="1116" name="Screen Shot 1395-08-24 at 02.07.33.png" descr="Screen Shot 1395-08-24 at 02.07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8519" y="2322500"/>
            <a:ext cx="2597943" cy="41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117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1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19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20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121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2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23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24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1125" name="2D Column Chart"/>
          <p:cNvGraphicFramePr/>
          <p:nvPr/>
        </p:nvGraphicFramePr>
        <p:xfrm>
          <a:off x="84929" y="3433178"/>
          <a:ext cx="5835317" cy="545095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1126" name="2D Column Chart"/>
          <p:cNvGraphicFramePr/>
          <p:nvPr/>
        </p:nvGraphicFramePr>
        <p:xfrm>
          <a:off x="6729366" y="3369678"/>
          <a:ext cx="6240488" cy="547000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آزمایش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آزمایش‌ها</a:t>
            </a:r>
          </a:p>
        </p:txBody>
      </p:sp>
      <p:sp>
        <p:nvSpPr>
          <p:cNvPr id="1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3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13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13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13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134" name="اعمال قانون SR-subsumption"/>
          <p:cNvSpPr txBox="1"/>
          <p:nvPr/>
        </p:nvSpPr>
        <p:spPr>
          <a:xfrm>
            <a:off x="367665" y="2132767"/>
            <a:ext cx="12255656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SR-subsumption</a:t>
            </a:r>
          </a:p>
        </p:txBody>
      </p:sp>
      <p:sp>
        <p:nvSpPr>
          <p:cNvPr id="113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3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3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139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4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41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42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1143" name="2D Column Chart"/>
          <p:cNvGraphicFramePr/>
          <p:nvPr/>
        </p:nvGraphicFramePr>
        <p:xfrm>
          <a:off x="84929" y="3433178"/>
          <a:ext cx="5835317" cy="545095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144" name="2D Column Chart"/>
          <p:cNvGraphicFramePr/>
          <p:nvPr/>
        </p:nvGraphicFramePr>
        <p:xfrm>
          <a:off x="6729366" y="3356978"/>
          <a:ext cx="6240488" cy="547000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145" name="r1(x, y), r2(x, v) =&gt; r’(x, y)"/>
          <p:cNvSpPr txBox="1"/>
          <p:nvPr/>
        </p:nvSpPr>
        <p:spPr>
          <a:xfrm>
            <a:off x="549405" y="2229537"/>
            <a:ext cx="4423022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defRPr sz="3100">
                <a:solidFill>
                  <a:srgbClr val="9411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09193"/>
                </a:solidFill>
              </a:rPr>
              <a:t>r</a:t>
            </a:r>
            <a:r>
              <a:rPr baseline="-5999">
                <a:solidFill>
                  <a:srgbClr val="009193"/>
                </a:solidFill>
              </a:rPr>
              <a:t>1</a:t>
            </a:r>
            <a:r>
              <a:rPr>
                <a:solidFill>
                  <a:srgbClr val="009193"/>
                </a:solidFill>
              </a:rPr>
              <a:t>(x, y), r</a:t>
            </a:r>
            <a:r>
              <a:rPr baseline="-5999">
                <a:solidFill>
                  <a:srgbClr val="009193"/>
                </a:solidFill>
              </a:rPr>
              <a:t>2</a:t>
            </a:r>
            <a:r>
              <a:rPr>
                <a:solidFill>
                  <a:srgbClr val="009193"/>
                </a:solidFill>
              </a:rPr>
              <a:t>(x, v)</a:t>
            </a:r>
            <a:r>
              <a:t> </a:t>
            </a:r>
            <a:r>
              <a:rPr>
                <a:solidFill>
                  <a:srgbClr val="000000"/>
                </a:solidFill>
              </a:rPr>
              <a:t>=&gt;</a:t>
            </a:r>
            <a:r>
              <a:t> </a:t>
            </a:r>
            <a:r>
              <a:t>r’(x, y)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آزمایش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آزمایش‌ها</a:t>
            </a:r>
          </a:p>
        </p:txBody>
      </p:sp>
      <p:sp>
        <p:nvSpPr>
          <p:cNvPr id="1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4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15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15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15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153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55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56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157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59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60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1161" name="2D Column Chart"/>
          <p:cNvGraphicFramePr/>
          <p:nvPr/>
        </p:nvGraphicFramePr>
        <p:xfrm>
          <a:off x="84929" y="3433178"/>
          <a:ext cx="5835317" cy="545095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162" name="2D Column Chart"/>
          <p:cNvGraphicFramePr/>
          <p:nvPr/>
        </p:nvGraphicFramePr>
        <p:xfrm>
          <a:off x="6729366" y="3369678"/>
          <a:ext cx="6240488" cy="547000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pic>
        <p:nvPicPr>
          <p:cNvPr id="1163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اعمال قانون R-Equivalence"/>
          <p:cNvSpPr txBox="1"/>
          <p:nvPr/>
        </p:nvSpPr>
        <p:spPr>
          <a:xfrm>
            <a:off x="4100448" y="2132767"/>
            <a:ext cx="8522873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R-Equivalence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آزمایش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آزمایش‌ها</a:t>
            </a:r>
          </a:p>
        </p:txBody>
      </p:sp>
      <p:sp>
        <p:nvSpPr>
          <p:cNvPr id="11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16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17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17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17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7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7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176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7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78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79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1180" name="2D Column Chart"/>
          <p:cNvGraphicFramePr/>
          <p:nvPr/>
        </p:nvGraphicFramePr>
        <p:xfrm>
          <a:off x="84929" y="3433178"/>
          <a:ext cx="5835317" cy="545095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181" name="2D Column Chart"/>
          <p:cNvGraphicFramePr/>
          <p:nvPr/>
        </p:nvGraphicFramePr>
        <p:xfrm>
          <a:off x="6729366" y="3369678"/>
          <a:ext cx="6240488" cy="547000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182" name="اعمال قانون 2-Hops Translation"/>
          <p:cNvSpPr txBox="1"/>
          <p:nvPr/>
        </p:nvSpPr>
        <p:spPr>
          <a:xfrm>
            <a:off x="4410690" y="2132767"/>
            <a:ext cx="8212631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2-Hops Translation</a:t>
            </a:r>
          </a:p>
        </p:txBody>
      </p:sp>
      <p:pic>
        <p:nvPicPr>
          <p:cNvPr id="1183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آزمایش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آزمایش‌ها</a:t>
            </a:r>
          </a:p>
        </p:txBody>
      </p:sp>
      <p:sp>
        <p:nvSpPr>
          <p:cNvPr id="11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18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18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19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191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9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93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94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19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1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19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19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1199" name="2D Column Chart"/>
          <p:cNvGraphicFramePr/>
          <p:nvPr/>
        </p:nvGraphicFramePr>
        <p:xfrm>
          <a:off x="84929" y="3433178"/>
          <a:ext cx="5835317" cy="545095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200" name="2D Column Chart"/>
          <p:cNvGraphicFramePr/>
          <p:nvPr/>
        </p:nvGraphicFramePr>
        <p:xfrm>
          <a:off x="6729366" y="3369678"/>
          <a:ext cx="6240488" cy="547000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201" name="اعمال قانون Triangle alignment"/>
          <p:cNvSpPr txBox="1"/>
          <p:nvPr/>
        </p:nvSpPr>
        <p:spPr>
          <a:xfrm>
            <a:off x="4410690" y="2132767"/>
            <a:ext cx="8212631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Triangle alignment</a:t>
            </a:r>
          </a:p>
        </p:txBody>
      </p:sp>
      <p:pic>
        <p:nvPicPr>
          <p:cNvPr id="1202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آزمایشه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آزمایش‌ها</a:t>
            </a:r>
          </a:p>
        </p:txBody>
      </p:sp>
      <p:sp>
        <p:nvSpPr>
          <p:cNvPr id="12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2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2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2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210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21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212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213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21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21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21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21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1218" name="2D Column Chart"/>
          <p:cNvGraphicFramePr/>
          <p:nvPr/>
        </p:nvGraphicFramePr>
        <p:xfrm>
          <a:off x="84929" y="3433178"/>
          <a:ext cx="5835317" cy="545095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219" name="2D Column Chart"/>
          <p:cNvGraphicFramePr/>
          <p:nvPr/>
        </p:nvGraphicFramePr>
        <p:xfrm>
          <a:off x="6729366" y="3369678"/>
          <a:ext cx="6240488" cy="5470007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sp>
        <p:nvSpPr>
          <p:cNvPr id="1220" name="اعمال همهی قانونها"/>
          <p:cNvSpPr txBox="1"/>
          <p:nvPr/>
        </p:nvSpPr>
        <p:spPr>
          <a:xfrm>
            <a:off x="4410690" y="2132767"/>
            <a:ext cx="8212631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همه‌ی قانون‌ها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Experiments</a:t>
            </a:r>
          </a:p>
        </p:txBody>
      </p:sp>
      <p:sp>
        <p:nvSpPr>
          <p:cNvPr id="1223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2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22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22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22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pic>
        <p:nvPicPr>
          <p:cNvPr id="1228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اعمال قانون R-Equivalence"/>
          <p:cNvSpPr txBox="1"/>
          <p:nvPr/>
        </p:nvSpPr>
        <p:spPr>
          <a:xfrm>
            <a:off x="4100448" y="2132767"/>
            <a:ext cx="8522873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R-Equivalence</a:t>
            </a:r>
          </a:p>
        </p:txBody>
      </p:sp>
      <p:sp>
        <p:nvSpPr>
          <p:cNvPr id="1230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2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232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233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23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23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23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23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1238" name="2D Column Chart"/>
          <p:cNvGraphicFramePr/>
          <p:nvPr/>
        </p:nvGraphicFramePr>
        <p:xfrm>
          <a:off x="436123" y="3630262"/>
          <a:ext cx="11534982" cy="49911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Experiments</a:t>
            </a:r>
          </a:p>
        </p:txBody>
      </p:sp>
      <p:sp>
        <p:nvSpPr>
          <p:cNvPr id="1241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4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24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24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24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246" name="اعمال قانون 2-Hops Translation"/>
          <p:cNvSpPr txBox="1"/>
          <p:nvPr/>
        </p:nvSpPr>
        <p:spPr>
          <a:xfrm>
            <a:off x="4410690" y="2132767"/>
            <a:ext cx="8212631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2-Hops Translation</a:t>
            </a:r>
          </a:p>
        </p:txBody>
      </p:sp>
      <p:pic>
        <p:nvPicPr>
          <p:cNvPr id="1247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24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25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25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25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25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25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25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1256" name="2D Column Chart"/>
          <p:cNvGraphicFramePr/>
          <p:nvPr/>
        </p:nvGraphicFramePr>
        <p:xfrm>
          <a:off x="436123" y="3617562"/>
          <a:ext cx="11534982" cy="49911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پایگاهدانش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پایگاه‌دانش</a:t>
            </a:r>
          </a:p>
        </p:txBody>
      </p:sp>
      <p:sp>
        <p:nvSpPr>
          <p:cNvPr id="194" name="Slide Number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5" name="Freebase…"/>
          <p:cNvSpPr txBox="1"/>
          <p:nvPr/>
        </p:nvSpPr>
        <p:spPr>
          <a:xfrm>
            <a:off x="5553962" y="2049380"/>
            <a:ext cx="7049335" cy="6393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457200" rtl="1">
              <a:lnSpc>
                <a:spcPts val="5900"/>
              </a:lnSpc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Freebase</a:t>
            </a:r>
          </a:p>
          <a:p>
            <a:pPr marL="190500" indent="-190500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قسمتی از پایگاه‌دانش گوگل (</a:t>
            </a:r>
            <a:r>
              <a:t>GKG</a:t>
            </a:r>
            <a:r>
              <a:t>)</a:t>
            </a:r>
          </a:p>
          <a:p>
            <a:pPr marL="208359" indent="-208359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داده‌ها:</a:t>
            </a:r>
          </a:p>
          <a:p>
            <a:pPr lvl="3" marL="914400" indent="-228600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۸۰ میلیون موجودیت</a:t>
            </a:r>
          </a:p>
          <a:p>
            <a:pPr lvl="3" marL="914400" indent="-228600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۲۰ هزار رابطه مختلف</a:t>
            </a:r>
          </a:p>
          <a:p>
            <a:pPr lvl="3" marL="914400" indent="-228600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۱.۲ میلیارد حقیقت</a:t>
            </a:r>
          </a:p>
          <a:p>
            <a:pPr marL="208359" indent="-208359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نمونه</a:t>
            </a:r>
          </a:p>
          <a:p>
            <a:pPr lvl="3" marL="822960" indent="-137160" algn="r" defTabSz="457200" rtl="1">
              <a:lnSpc>
                <a:spcPts val="4100"/>
              </a:lnSpc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 (Barack Obama, place_of_birth, Hawai)</a:t>
            </a:r>
          </a:p>
          <a:p>
            <a:pPr lvl="3" marL="822960" indent="-137160" algn="r" defTabSz="457200" rtl="1">
              <a:lnSpc>
                <a:spcPts val="4100"/>
              </a:lnSpc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 (Albert Einstein, follows_diet, Veganism)</a:t>
            </a:r>
          </a:p>
          <a:p>
            <a:pPr lvl="3" marL="822960" indent="-137160" algn="r" defTabSz="457200" rtl="1">
              <a:lnSpc>
                <a:spcPts val="4100"/>
              </a:lnSpc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 (San Francisco, contains, Telegraph Hill)</a:t>
            </a:r>
          </a:p>
        </p:txBody>
      </p:sp>
      <p:sp>
        <p:nvSpPr>
          <p:cNvPr id="19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9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9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9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200" name="WordNet…"/>
          <p:cNvSpPr txBox="1"/>
          <p:nvPr/>
        </p:nvSpPr>
        <p:spPr>
          <a:xfrm>
            <a:off x="240047" y="2059348"/>
            <a:ext cx="5838577" cy="6373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457200">
              <a:lnSpc>
                <a:spcPts val="5900"/>
              </a:lnSpc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WordNet</a:t>
            </a:r>
          </a:p>
          <a:p>
            <a:pPr marL="190500" indent="-190500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استفاده در کار‌های </a:t>
            </a:r>
            <a:r>
              <a:t>NLP</a:t>
            </a:r>
          </a:p>
          <a:p>
            <a:pPr marL="209005" indent="-209005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5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داده‌ها</a:t>
            </a:r>
          </a:p>
          <a:p>
            <a:pPr lvl="3" marL="914400" indent="-228600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117 هزار موجودیت</a:t>
            </a:r>
          </a:p>
          <a:p>
            <a:pPr lvl="3" marL="914400" indent="-228600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۲۰ نوع رابطه مختلف</a:t>
            </a:r>
          </a:p>
          <a:p>
            <a:pPr lvl="3" marL="914400" indent="-228600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۵۰۰ هزار حقیقت</a:t>
            </a:r>
          </a:p>
          <a:p>
            <a:pPr marL="208359" indent="-208359" algn="r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نمونه:</a:t>
            </a:r>
          </a:p>
          <a:p>
            <a:pPr lvl="3" marL="822960" indent="-137160" algn="r" defTabSz="457200" rtl="1">
              <a:lnSpc>
                <a:spcPts val="4100"/>
              </a:lnSpc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 (car_NN_1, has_part, wheel NN 1)</a:t>
            </a:r>
          </a:p>
          <a:p>
            <a:pPr lvl="3" marL="822960" indent="-137160" algn="r" defTabSz="457200" rtl="1">
              <a:lnSpc>
                <a:spcPts val="4100"/>
              </a:lnSpc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 (score_NN_1, is_a, rating NN 1)</a:t>
            </a:r>
          </a:p>
          <a:p>
            <a:pPr lvl="3" marL="822960" indent="-137160" algn="r" defTabSz="457200" rtl="1">
              <a:lnSpc>
                <a:spcPts val="4100"/>
              </a:lnSpc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t> (score_NN_2, is_a, sheet music NN 1)</a:t>
            </a:r>
          </a:p>
        </p:txBody>
      </p:sp>
      <p:sp>
        <p:nvSpPr>
          <p:cNvPr id="201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20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203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204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Experiments</a:t>
            </a:r>
          </a:p>
        </p:txBody>
      </p:sp>
      <p:sp>
        <p:nvSpPr>
          <p:cNvPr id="1259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6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26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26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26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264" name="اعمال قانون Triangle alignment"/>
          <p:cNvSpPr txBox="1"/>
          <p:nvPr/>
        </p:nvSpPr>
        <p:spPr>
          <a:xfrm>
            <a:off x="4410690" y="2132767"/>
            <a:ext cx="8212631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Triangle alignment</a:t>
            </a:r>
          </a:p>
        </p:txBody>
      </p:sp>
      <p:pic>
        <p:nvPicPr>
          <p:cNvPr id="1265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26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268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269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270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2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272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273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1274" name="2D Column Chart"/>
          <p:cNvGraphicFramePr/>
          <p:nvPr/>
        </p:nvGraphicFramePr>
        <p:xfrm>
          <a:off x="436123" y="3617562"/>
          <a:ext cx="11534982" cy="49911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Experiments</a:t>
            </a:r>
          </a:p>
        </p:txBody>
      </p:sp>
      <p:sp>
        <p:nvSpPr>
          <p:cNvPr id="1277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7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27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28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28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282" name="اعمال همهی قانونها"/>
          <p:cNvSpPr txBox="1"/>
          <p:nvPr/>
        </p:nvSpPr>
        <p:spPr>
          <a:xfrm>
            <a:off x="4410690" y="2132767"/>
            <a:ext cx="8212631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همه‌ی قانون‌ها</a:t>
            </a:r>
          </a:p>
        </p:txBody>
      </p:sp>
      <p:sp>
        <p:nvSpPr>
          <p:cNvPr id="1283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28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285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286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287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28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289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290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graphicFrame>
        <p:nvGraphicFramePr>
          <p:cNvPr id="1291" name="2D Column Chart"/>
          <p:cNvGraphicFramePr/>
          <p:nvPr/>
        </p:nvGraphicFramePr>
        <p:xfrm>
          <a:off x="436123" y="3617562"/>
          <a:ext cx="11534982" cy="4991101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Experiments</a:t>
            </a:r>
          </a:p>
        </p:txBody>
      </p:sp>
      <p:sp>
        <p:nvSpPr>
          <p:cNvPr id="1294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29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29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29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29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299" name="اعمال قانون R-subsumption"/>
          <p:cNvSpPr txBox="1"/>
          <p:nvPr/>
        </p:nvSpPr>
        <p:spPr>
          <a:xfrm>
            <a:off x="367665" y="2132767"/>
            <a:ext cx="12255656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R-subsumption</a:t>
            </a:r>
          </a:p>
        </p:txBody>
      </p:sp>
      <p:graphicFrame>
        <p:nvGraphicFramePr>
          <p:cNvPr id="1300" name="Hit@10"/>
          <p:cNvGraphicFramePr/>
          <p:nvPr/>
        </p:nvGraphicFramePr>
        <p:xfrm>
          <a:off x="458165" y="2898919"/>
          <a:ext cx="4801576" cy="629960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301" name="Table"/>
          <p:cNvGraphicFramePr/>
          <p:nvPr/>
        </p:nvGraphicFramePr>
        <p:xfrm>
          <a:off x="6502201" y="4995440"/>
          <a:ext cx="6325889" cy="250399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02633"/>
                <a:gridCol w="1963986"/>
                <a:gridCol w="1759267"/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46.2%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121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1302" name="Screen Shot 1395-08-24 at 02.07.33.png" descr="Screen Shot 1395-08-24 at 02.07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519" y="2322500"/>
            <a:ext cx="2597943" cy="41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303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30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305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306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307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30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309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310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Experiments</a:t>
            </a:r>
          </a:p>
        </p:txBody>
      </p:sp>
      <p:sp>
        <p:nvSpPr>
          <p:cNvPr id="1313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3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3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3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graphicFrame>
        <p:nvGraphicFramePr>
          <p:cNvPr id="1318" name="Hit@10"/>
          <p:cNvGraphicFramePr/>
          <p:nvPr/>
        </p:nvGraphicFramePr>
        <p:xfrm>
          <a:off x="458165" y="2898919"/>
          <a:ext cx="4801576" cy="629960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319" name="Table"/>
          <p:cNvGraphicFramePr/>
          <p:nvPr/>
        </p:nvGraphicFramePr>
        <p:xfrm>
          <a:off x="6502201" y="4995440"/>
          <a:ext cx="6325889" cy="250399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02633"/>
                <a:gridCol w="1963986"/>
                <a:gridCol w="1759267"/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47.3%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pic>
        <p:nvPicPr>
          <p:cNvPr id="1320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اعمال قانون R-Equivalence"/>
          <p:cNvSpPr txBox="1"/>
          <p:nvPr/>
        </p:nvSpPr>
        <p:spPr>
          <a:xfrm>
            <a:off x="4100448" y="2132767"/>
            <a:ext cx="8522873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R-Equivalence</a:t>
            </a:r>
          </a:p>
        </p:txBody>
      </p:sp>
      <p:sp>
        <p:nvSpPr>
          <p:cNvPr id="132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32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32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32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326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3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328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329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Experiments</a:t>
            </a:r>
          </a:p>
        </p:txBody>
      </p:sp>
      <p:sp>
        <p:nvSpPr>
          <p:cNvPr id="1332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33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334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335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336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graphicFrame>
        <p:nvGraphicFramePr>
          <p:cNvPr id="1337" name="Hit@10"/>
          <p:cNvGraphicFramePr/>
          <p:nvPr/>
        </p:nvGraphicFramePr>
        <p:xfrm>
          <a:off x="458165" y="2898919"/>
          <a:ext cx="4801576" cy="629960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338" name="Table"/>
          <p:cNvGraphicFramePr/>
          <p:nvPr/>
        </p:nvGraphicFramePr>
        <p:xfrm>
          <a:off x="6502201" y="4995440"/>
          <a:ext cx="6325889" cy="250399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02633"/>
                <a:gridCol w="1963986"/>
                <a:gridCol w="1759267"/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47.9%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339" name="اعمال قانون 2-Hops Translation"/>
          <p:cNvSpPr txBox="1"/>
          <p:nvPr/>
        </p:nvSpPr>
        <p:spPr>
          <a:xfrm>
            <a:off x="4410690" y="2132767"/>
            <a:ext cx="8212631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2-Hops Translation</a:t>
            </a:r>
          </a:p>
        </p:txBody>
      </p:sp>
      <p:pic>
        <p:nvPicPr>
          <p:cNvPr id="1340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34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343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344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34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34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34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34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Experiments</a:t>
            </a:r>
          </a:p>
        </p:txBody>
      </p:sp>
      <p:sp>
        <p:nvSpPr>
          <p:cNvPr id="1351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3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3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3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graphicFrame>
        <p:nvGraphicFramePr>
          <p:cNvPr id="1356" name="Hit@10"/>
          <p:cNvGraphicFramePr/>
          <p:nvPr/>
        </p:nvGraphicFramePr>
        <p:xfrm>
          <a:off x="458165" y="2898919"/>
          <a:ext cx="4801576" cy="629960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357" name="Table"/>
          <p:cNvGraphicFramePr/>
          <p:nvPr/>
        </p:nvGraphicFramePr>
        <p:xfrm>
          <a:off x="6502201" y="4995440"/>
          <a:ext cx="6325889" cy="250399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02633"/>
                <a:gridCol w="1963986"/>
                <a:gridCol w="1759267"/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46.9%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358" name="اعمال قانون Triangle alignment"/>
          <p:cNvSpPr txBox="1"/>
          <p:nvPr/>
        </p:nvSpPr>
        <p:spPr>
          <a:xfrm>
            <a:off x="4410690" y="2132767"/>
            <a:ext cx="8212631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قانون </a:t>
            </a:r>
            <a:r>
              <a:t>Triangle alignment</a:t>
            </a:r>
          </a:p>
        </p:txBody>
      </p:sp>
      <p:pic>
        <p:nvPicPr>
          <p:cNvPr id="1359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3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362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363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36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3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36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36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Experiments</a:t>
            </a:r>
          </a:p>
        </p:txBody>
      </p:sp>
      <p:sp>
        <p:nvSpPr>
          <p:cNvPr id="1370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7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37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37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37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graphicFrame>
        <p:nvGraphicFramePr>
          <p:cNvPr id="1375" name="Hit@10"/>
          <p:cNvGraphicFramePr/>
          <p:nvPr/>
        </p:nvGraphicFramePr>
        <p:xfrm>
          <a:off x="458165" y="2898919"/>
          <a:ext cx="4801576" cy="6299608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2"/>
          </a:graphicData>
        </a:graphic>
      </p:graphicFrame>
      <p:graphicFrame>
        <p:nvGraphicFramePr>
          <p:cNvPr id="1376" name="Table"/>
          <p:cNvGraphicFramePr/>
          <p:nvPr/>
        </p:nvGraphicFramePr>
        <p:xfrm>
          <a:off x="6502201" y="4995440"/>
          <a:ext cx="6325889" cy="250399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602633"/>
                <a:gridCol w="1963986"/>
                <a:gridCol w="1759267"/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50.8%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109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377" name="اعمال همهی قانونها"/>
          <p:cNvSpPr txBox="1"/>
          <p:nvPr/>
        </p:nvSpPr>
        <p:spPr>
          <a:xfrm>
            <a:off x="4410690" y="2132767"/>
            <a:ext cx="8212631" cy="79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اعمال همه‌ی قانون‌ها</a:t>
            </a:r>
          </a:p>
        </p:txBody>
      </p:sp>
      <p:sp>
        <p:nvSpPr>
          <p:cNvPr id="137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37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38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38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38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38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38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38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مقیاسپذیر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مقیاس‌پذیری</a:t>
            </a:r>
          </a:p>
        </p:txBody>
      </p:sp>
      <p:sp>
        <p:nvSpPr>
          <p:cNvPr id="138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38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39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39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39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graphicFrame>
        <p:nvGraphicFramePr>
          <p:cNvPr id="1393" name="Table"/>
          <p:cNvGraphicFramePr/>
          <p:nvPr/>
        </p:nvGraphicFramePr>
        <p:xfrm>
          <a:off x="1169156" y="3213741"/>
          <a:ext cx="10666488" cy="376269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821679"/>
                <a:gridCol w="4454302"/>
                <a:gridCol w="3390506"/>
              </a:tblGrid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 RESCAL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 MLP (NTN)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3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165M (d=50)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 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2n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8M (d=50)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b="1" sz="2600">
                          <a:solidFill>
                            <a:srgbClr val="FFFFFF"/>
                          </a:solidFill>
                          <a:sym typeface="Helvetica"/>
                        </a:rPr>
                        <a:t> TransE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4F8F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d</a:t>
                      </a:r>
                      <a:r>
                        <a:t>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0.8M (d=50)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394" name="Freebase15k:  ne=15k,  nr=1.3k"/>
          <p:cNvSpPr txBox="1"/>
          <p:nvPr/>
        </p:nvSpPr>
        <p:spPr>
          <a:xfrm>
            <a:off x="3362004" y="7010561"/>
            <a:ext cx="59870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t>Freebase15k:  n</a:t>
            </a:r>
            <a:r>
              <a:rPr baseline="-5999"/>
              <a:t>e</a:t>
            </a:r>
            <a:r>
              <a:t>=15k,  n</a:t>
            </a:r>
            <a:r>
              <a:rPr baseline="-5999"/>
              <a:t>r</a:t>
            </a:r>
            <a:r>
              <a:t>=1.3k</a:t>
            </a:r>
          </a:p>
        </p:txBody>
      </p:sp>
      <p:sp>
        <p:nvSpPr>
          <p:cNvPr id="139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3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39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39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Hit@10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t>Hit@10</a:t>
            </a:r>
          </a:p>
        </p:txBody>
      </p:sp>
      <p:sp>
        <p:nvSpPr>
          <p:cNvPr id="14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0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40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40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40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graphicFrame>
        <p:nvGraphicFramePr>
          <p:cNvPr id="1408" name="Table"/>
          <p:cNvGraphicFramePr/>
          <p:nvPr/>
        </p:nvGraphicFramePr>
        <p:xfrm>
          <a:off x="336562" y="3116498"/>
          <a:ext cx="12357076" cy="3812279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{2708684C-4D16-4618-839F-0558EEFCDFE6}</a:tableStyleId>
              </a:tblPr>
              <a:tblGrid>
                <a:gridCol w="1541459"/>
                <a:gridCol w="1541459"/>
                <a:gridCol w="1541459"/>
                <a:gridCol w="1541459"/>
                <a:gridCol w="1541459"/>
                <a:gridCol w="1541459"/>
                <a:gridCol w="1541459"/>
                <a:gridCol w="1541459"/>
              </a:tblGrid>
              <a:tr h="753826">
                <a:tc gridSpan="8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100">
                          <a:sym typeface="Helvetica"/>
                        </a:rPr>
                        <a:t>Hit@10 on Freebase 15K (%)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753826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100"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orginal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all rules
(~improve)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41.9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43.5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42.9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6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43.9</a:t>
                      </a:r>
                    </a:p>
                    <a:p>
                      <a:pPr defTabSz="914400">
                        <a:defRPr b="1" sz="20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(1.8%)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6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39.8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40.7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41.6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41.8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40.5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6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43.1</a:t>
                      </a:r>
                    </a:p>
                    <a:p>
                      <a:pPr defTabSz="914400">
                        <a:defRPr b="1" sz="20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(3.3%)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47.3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47.9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6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50.8</a:t>
                      </a:r>
                    </a:p>
                    <a:p>
                      <a:pPr defTabSz="914400">
                        <a:defRPr b="1" sz="20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(5.7%)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8191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TransH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438E22"/>
                          </a:solidFill>
                        </a:rPr>
                        <a:t>65.6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65.9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65.2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6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67.3</a:t>
                      </a:r>
                    </a:p>
                    <a:p>
                      <a:pPr defTabSz="914400">
                        <a:defRPr b="1" sz="20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(2.9%)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409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1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411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412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413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1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415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416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Mean ran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Mean rank</a:t>
            </a:r>
          </a:p>
        </p:txBody>
      </p:sp>
      <p:sp>
        <p:nvSpPr>
          <p:cNvPr id="14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4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4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4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graphicFrame>
        <p:nvGraphicFramePr>
          <p:cNvPr id="1426" name="Table"/>
          <p:cNvGraphicFramePr/>
          <p:nvPr/>
        </p:nvGraphicFramePr>
        <p:xfrm>
          <a:off x="336562" y="3097660"/>
          <a:ext cx="12357076" cy="3812280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0" rtl="0">
                <a:tableStyleId>{2708684C-4D16-4618-839F-0558EEFCDFE6}</a:tableStyleId>
              </a:tblPr>
              <a:tblGrid>
                <a:gridCol w="1541459"/>
                <a:gridCol w="1541459"/>
                <a:gridCol w="1541459"/>
                <a:gridCol w="1541459"/>
                <a:gridCol w="1541459"/>
                <a:gridCol w="1541459"/>
                <a:gridCol w="1541459"/>
                <a:gridCol w="1541459"/>
              </a:tblGrid>
              <a:tr h="749300">
                <a:tc gridSpan="8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100">
                          <a:sym typeface="Helvetica"/>
                        </a:rPr>
                        <a:t>Mean rank on Freebase 15K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6286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100"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orginal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b="1" sz="17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all rules
(~improve)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8255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683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660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649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517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96F2F"/>
                          </a:solidFill>
                        </a:rPr>
                        <a:t>572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5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sz="2600"/>
                        <a:t>484</a:t>
                      </a:r>
                      <a:r>
                        <a:t> </a:t>
                      </a:r>
                    </a:p>
                    <a:p>
                      <a:pPr defTabSz="914400">
                        <a:defRPr b="1" sz="205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(30%)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b="1" sz="205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153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141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138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96F2F"/>
                          </a:solidFill>
                        </a:rPr>
                        <a:t>144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156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6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135</a:t>
                      </a:r>
                    </a:p>
                    <a:p>
                      <a:pPr defTabSz="914400">
                        <a:defRPr b="1" sz="205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(17%)</a:t>
                      </a:r>
                    </a:p>
                  </a:txBody>
                  <a:tcPr marL="38100" marR="38100" marT="38100" marB="381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001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116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60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109</a:t>
                      </a:r>
                    </a:p>
                    <a:p>
                      <a:pPr defTabSz="914400">
                        <a:defRPr b="1" sz="205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(13%)</a:t>
                      </a:r>
                    </a:p>
                  </a:txBody>
                  <a:tcPr marL="38100" marR="38100" marT="38100" marB="381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8064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b="1" sz="2600">
                          <a:sym typeface="Helvetica"/>
                        </a:rPr>
                        <a:t>TransH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1" sz="205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sz="2600"/>
                        <a:t>79</a:t>
                      </a:r>
                      <a:r>
                        <a:t> </a:t>
                      </a:r>
                    </a:p>
                    <a:p>
                      <a:pPr defTabSz="914400">
                        <a:defRPr b="1" sz="2050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(10%)</a:t>
                      </a:r>
                    </a:p>
                  </a:txBody>
                  <a:tcPr marL="38100" marR="38100" marT="38100" marB="38100" anchor="ctr" anchorCtr="0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190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27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2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429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430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431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3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433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434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مسالهی پیشبینی لینک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مساله‌ی پیش‌بینی لینک</a:t>
            </a:r>
          </a:p>
        </p:txBody>
      </p:sp>
      <p:sp>
        <p:nvSpPr>
          <p:cNvPr id="209" name="Slide Number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21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21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21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214" name="چالشها:…"/>
          <p:cNvSpPr txBox="1"/>
          <p:nvPr/>
        </p:nvSpPr>
        <p:spPr>
          <a:xfrm>
            <a:off x="720468" y="2416126"/>
            <a:ext cx="11796514" cy="5012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500"/>
              </a:lnSpc>
              <a:spcBef>
                <a:spcPts val="1200"/>
              </a:spcBef>
              <a:defRPr b="1" sz="32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چالش‌ها:</a:t>
            </a:r>
          </a:p>
          <a:p>
            <a:pPr lvl="5" marL="1371600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تعداد ابعاد بالا </a:t>
            </a:r>
            <a:r>
              <a:rPr sz="2800">
                <a:solidFill>
                  <a:srgbClr val="5E5E5E"/>
                </a:solidFill>
              </a:rPr>
              <a:t>(موجودیت‌ها، تعداد رابطه‌ها)</a:t>
            </a:r>
          </a:p>
          <a:p>
            <a:pPr lvl="5" marL="1371600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بشدت خلوت (sparse)</a:t>
            </a:r>
            <a:r>
              <a:rPr>
                <a:solidFill>
                  <a:srgbClr val="0433FF"/>
                </a:solidFill>
              </a:rPr>
              <a:t> </a:t>
            </a:r>
            <a:r>
              <a:rPr sz="2800">
                <a:solidFill>
                  <a:srgbClr val="5E5E5E"/>
                </a:solidFill>
              </a:rPr>
              <a:t>(تعداد لینک‌های صحیح بسیار کم است)</a:t>
            </a:r>
            <a:endParaRPr>
              <a:solidFill>
                <a:srgbClr val="0433FF"/>
              </a:solidFill>
            </a:endParaRPr>
          </a:p>
          <a:p>
            <a:pPr lvl="5" marL="1371600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 </a:t>
            </a:r>
            <a:r>
              <a:t>داده‌های نویز دار و ناکامل </a:t>
            </a:r>
            <a:r>
              <a:rPr sz="2700">
                <a:solidFill>
                  <a:srgbClr val="5E5E5E"/>
                </a:solidFill>
              </a:rPr>
              <a:t>(عدم وجود یا اشتباه بودن رابطه‌ها و موجودیت‌ها)</a:t>
            </a:r>
            <a:endParaRPr sz="2800">
              <a:solidFill>
                <a:srgbClr val="5E5E5E"/>
              </a:solidFill>
            </a:endParaRPr>
          </a:p>
          <a:p>
            <a:pPr algn="just" defTabSz="457200" rtl="1">
              <a:lnSpc>
                <a:spcPts val="5500"/>
              </a:lnSpc>
              <a:spcBef>
                <a:spcPts val="1200"/>
              </a:spcBef>
              <a:defRPr b="1" sz="32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راه حل؟</a:t>
            </a:r>
          </a:p>
          <a:p>
            <a:pPr lvl="3" marL="1511300" indent="-1778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3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انتقال مساله به فضای برداری با تعداد ابعاد پایین</a:t>
            </a:r>
          </a:p>
          <a:p>
            <a:pPr lvl="3" marL="1511300" indent="-1778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3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t> یافتن لینک‌های صحیح ناموجود در پایگاه دانش</a:t>
            </a:r>
          </a:p>
        </p:txBody>
      </p:sp>
      <p:sp>
        <p:nvSpPr>
          <p:cNvPr id="21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21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21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21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مشارک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مشارکت</a:t>
            </a:r>
          </a:p>
        </p:txBody>
      </p:sp>
      <p:sp>
        <p:nvSpPr>
          <p:cNvPr id="14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43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44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44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44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44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44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446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4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448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449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450" name="بهبود مدلهای پیشبینی لینک مبتنی بر ویژگیهای پنهان…"/>
          <p:cNvSpPr txBox="1"/>
          <p:nvPr/>
        </p:nvSpPr>
        <p:spPr>
          <a:xfrm>
            <a:off x="1417180" y="2416126"/>
            <a:ext cx="11099802" cy="268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بهبود مدل‌های پیش‌بینی لینک مبتنی بر ویژگی‌های پنهان</a:t>
            </a:r>
          </a:p>
          <a:p>
            <a:pPr lvl="1" marL="457200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ارائه‌ی چارچوبی برای سنجش نقاط قوت و ضعف روش‌های موجود مبتنی بر ویژگی‌های پنهان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کارهای آینده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کار‌های آینده</a:t>
            </a:r>
          </a:p>
        </p:txBody>
      </p:sp>
      <p:sp>
        <p:nvSpPr>
          <p:cNvPr id="14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5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45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45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45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45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5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46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46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46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6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46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46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466" name="استفاده از کشف جامعه (community detection) برای بهبود در فیلتر کردن نتایج روشهای ویژگیهای پنهان…"/>
          <p:cNvSpPr txBox="1"/>
          <p:nvPr/>
        </p:nvSpPr>
        <p:spPr>
          <a:xfrm>
            <a:off x="1417180" y="2416126"/>
            <a:ext cx="11099802" cy="36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استفاده از کشف جامعه (community detection) برای بهبود در فیلتر کردن نتایج روش‌های ویژگی‌های پنهان</a:t>
            </a:r>
          </a:p>
          <a:p>
            <a:pPr lvl="1" marL="457200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1" marL="457200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کشف قوانین با پیچیدگی بیشتر از ۲ مرحله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فهرس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فهرست</a:t>
            </a:r>
          </a:p>
        </p:txBody>
      </p:sp>
      <p:sp>
        <p:nvSpPr>
          <p:cNvPr id="1471" name="مقدمه و ادبیات موضوع…"/>
          <p:cNvSpPr txBox="1"/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b="1" sz="4074"/>
            </a:pPr>
            <a:r>
              <a:t>مقدمه و ادبیات موضوع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b="1" sz="4074"/>
            </a:pPr>
            <a:r>
              <a:t>عملکرد روش‌های موجود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b="1" sz="4074"/>
            </a:pPr>
            <a:r>
              <a:t>استفاده از قوانین انجمنی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b="1" sz="4074"/>
            </a:pPr>
            <a:r>
              <a:t>نتایج و جمع‌بندی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>
                <a:solidFill>
                  <a:srgbClr val="0433FF"/>
                </a:solidFill>
              </a:defRPr>
            </a:pPr>
            <a:r>
              <a:t>مراجع</a:t>
            </a:r>
          </a:p>
        </p:txBody>
      </p:sp>
      <p:sp>
        <p:nvSpPr>
          <p:cNvPr id="1472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474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475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4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Referen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References</a:t>
            </a:r>
          </a:p>
        </p:txBody>
      </p:sp>
      <p:sp>
        <p:nvSpPr>
          <p:cNvPr id="14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80" name="Learning Structured Embeddings of Knowledge Bases…"/>
          <p:cNvSpPr txBox="1"/>
          <p:nvPr/>
        </p:nvSpPr>
        <p:spPr>
          <a:xfrm>
            <a:off x="241376" y="2457449"/>
            <a:ext cx="13014046" cy="636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 sz="28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Learning Structured Embeddings of Knowledge Bases</a:t>
            </a:r>
          </a:p>
          <a:p>
            <a:pPr algn="l">
              <a:defRPr sz="2800"/>
            </a:pPr>
            <a:r>
              <a:t>A. Bordes, J. Weston, R. Collobert &amp; Y. Bengio. AAAI, 2011</a:t>
            </a:r>
          </a:p>
          <a:p>
            <a:pPr algn="l">
              <a:defRPr sz="1400"/>
            </a:pPr>
          </a:p>
          <a:p>
            <a:pPr algn="l">
              <a:defRPr b="1" sz="28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Models for the Analysis of Relationships among n Objects or Stimuli</a:t>
            </a:r>
          </a:p>
          <a:p>
            <a:pPr algn="l">
              <a:defRPr sz="2800"/>
            </a:pPr>
            <a:r>
              <a:t>R. Harshman. Joint Symposium of Psych. and Mathematical Societies, 1978</a:t>
            </a:r>
          </a:p>
          <a:p>
            <a:pPr algn="l">
              <a:defRPr sz="1400"/>
            </a:pPr>
          </a:p>
          <a:p>
            <a:pPr algn="l">
              <a:defRPr b="1" sz="28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Joint Learning of Words and Meaning Rep. for Open-Text Semantic Parsing</a:t>
            </a:r>
          </a:p>
          <a:p>
            <a:pPr algn="l">
              <a:defRPr sz="2800"/>
            </a:pPr>
            <a:r>
              <a:t>A. Bordes, X. Glorot, J. Weston &amp; Y. Bengio. AISTATS, 2012</a:t>
            </a:r>
          </a:p>
          <a:p>
            <a:pPr algn="l">
              <a:defRPr sz="1400"/>
            </a:pPr>
          </a:p>
          <a:p>
            <a:pPr algn="l">
              <a:defRPr b="1" sz="28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 Semantic Matching Energy Function for Learning Multi-relational Data</a:t>
            </a:r>
          </a:p>
          <a:p>
            <a:pPr marL="529166" indent="-529166" algn="l">
              <a:buSzPct val="100000"/>
              <a:buAutoNum type="alphaUcPeriod" startAt="1"/>
              <a:defRPr sz="2800"/>
            </a:pPr>
            <a:r>
              <a:t>Bordes, X. Glorot, J. Weston &amp; Y. Bengio. MLJ, 2013</a:t>
            </a:r>
          </a:p>
          <a:p>
            <a:pPr algn="l">
              <a:defRPr sz="1400"/>
            </a:pPr>
          </a:p>
          <a:p>
            <a:pPr algn="l">
              <a:defRPr b="1" sz="28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Translating Embeddings for Modeling Multi-relational Data</a:t>
            </a:r>
          </a:p>
          <a:p>
            <a:pPr algn="l">
              <a:defRPr sz="2800"/>
            </a:pPr>
            <a:r>
              <a:t>A. Bordes, N. Usunier, A. Garc´ıa-Dur´an, J. Weston &amp; O. Yakhnenko. NIPS, 2013</a:t>
            </a:r>
          </a:p>
          <a:p>
            <a:pPr algn="l">
              <a:defRPr sz="1400"/>
            </a:pPr>
          </a:p>
          <a:p>
            <a:pPr algn="l">
              <a:defRPr b="1" sz="28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Question Answering with Subgraph Embeddings</a:t>
            </a:r>
          </a:p>
          <a:p>
            <a:pPr marL="493888" indent="-493888" algn="l">
              <a:buSzPct val="100000"/>
              <a:buAutoNum type="alphaUcPeriod" startAt="1"/>
              <a:defRPr sz="2800"/>
            </a:pPr>
            <a:r>
              <a:t>Bordes, S. Chopra &amp; J. Weston. EMNLP, 2014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Any Question?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Any Question?!</a:t>
            </a:r>
          </a:p>
        </p:txBody>
      </p:sp>
      <p:sp>
        <p:nvSpPr>
          <p:cNvPr id="1483" name="Thanks."/>
          <p:cNvSpPr txBox="1"/>
          <p:nvPr/>
        </p:nvSpPr>
        <p:spPr>
          <a:xfrm>
            <a:off x="7446178" y="7686720"/>
            <a:ext cx="462132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rtl="1">
              <a:defRPr b="1" sz="5800">
                <a:solidFill>
                  <a:srgbClr val="464646"/>
                </a:solidFill>
                <a:effectLst>
                  <a:outerShdw sx="100000" sy="100000" kx="0" ky="0" algn="b" rotWithShape="0" blurRad="38100" dist="25400" dir="540000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Thanks.</a:t>
            </a:r>
          </a:p>
        </p:txBody>
      </p:sp>
      <p:sp>
        <p:nvSpPr>
          <p:cNvPr id="14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3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Link prediction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Link prediction results</a:t>
            </a:r>
          </a:p>
        </p:txBody>
      </p:sp>
      <p:sp>
        <p:nvSpPr>
          <p:cNvPr id="1487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488" name="Screen Shot 1394-11-25 at 21.50.02.png" descr="Screen Shot 1394-11-25 at 21.50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51" y="1803937"/>
            <a:ext cx="13004801" cy="290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Screen Shot 1394-11-25 at 21.51.10.png" descr="Screen Shot 1394-11-25 at 21.51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1235" y="5068016"/>
            <a:ext cx="4102330" cy="3827533"/>
          </a:xfrm>
          <a:prstGeom prst="rect">
            <a:avLst/>
          </a:prstGeom>
          <a:ln w="12700">
            <a:miter lim="400000"/>
          </a:ln>
        </p:spPr>
      </p:pic>
      <p:sp>
        <p:nvSpPr>
          <p:cNvPr id="149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49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49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49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49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9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49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49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  <p:sp>
        <p:nvSpPr>
          <p:cNvPr id="149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14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150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150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Link prediction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Link prediction results</a:t>
            </a:r>
          </a:p>
        </p:txBody>
      </p:sp>
      <p:sp>
        <p:nvSpPr>
          <p:cNvPr id="1504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05" name="Screen Shot 1394-11-25 at 21.54.07.png" descr="Screen Shot 1394-11-25 at 21.54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2938021"/>
            <a:ext cx="12547600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5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5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5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Embedding Mode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Embedding Models</a:t>
            </a:r>
          </a:p>
        </p:txBody>
      </p:sp>
      <p:sp>
        <p:nvSpPr>
          <p:cNvPr id="1512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13" name="Main ideas:…"/>
          <p:cNvSpPr txBox="1"/>
          <p:nvPr/>
        </p:nvSpPr>
        <p:spPr>
          <a:xfrm>
            <a:off x="230148" y="3526236"/>
            <a:ext cx="12544504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b="1" sz="3500">
                <a:latin typeface="+mj-lt"/>
                <a:ea typeface="+mj-ea"/>
                <a:cs typeface="+mj-cs"/>
                <a:sym typeface="Helvetica"/>
              </a:defRPr>
            </a:pPr>
            <a:r>
              <a:t>Main ideas:</a:t>
            </a:r>
          </a:p>
          <a:p>
            <a:pPr lvl="3" marL="9398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</a:p>
          <a:p>
            <a:pPr lvl="3" marL="9398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Models based on </a:t>
            </a:r>
            <a:r>
              <a:rPr>
                <a:solidFill>
                  <a:srgbClr val="0433FF"/>
                </a:solidFill>
              </a:rPr>
              <a:t>low-dimensional continuous vector embeddings</a:t>
            </a:r>
            <a:r>
              <a:t> for entities and relation types, </a:t>
            </a:r>
            <a:r>
              <a:rPr>
                <a:solidFill>
                  <a:srgbClr val="0433FF"/>
                </a:solidFill>
              </a:rPr>
              <a:t>directly trained to define a similarity criterion.</a:t>
            </a:r>
          </a:p>
        </p:txBody>
      </p:sp>
      <p:sp>
        <p:nvSpPr>
          <p:cNvPr id="15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5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5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5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tatistical Relational Lear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Statistical Relational Learning</a:t>
            </a:r>
          </a:p>
        </p:txBody>
      </p:sp>
      <p:sp>
        <p:nvSpPr>
          <p:cNvPr id="1520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21" name="Framework:…"/>
          <p:cNvSpPr txBox="1"/>
          <p:nvPr/>
        </p:nvSpPr>
        <p:spPr>
          <a:xfrm>
            <a:off x="230148" y="2825264"/>
            <a:ext cx="12544504" cy="557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b="1" sz="3500">
                <a:latin typeface="+mj-lt"/>
                <a:ea typeface="+mj-ea"/>
                <a:cs typeface="+mj-cs"/>
                <a:sym typeface="Helvetica"/>
              </a:defRPr>
            </a:pPr>
            <a:r>
              <a:t>Framework:</a:t>
            </a:r>
          </a:p>
          <a:p>
            <a:pPr lvl="3" marL="9398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s</a:t>
            </a:r>
            <a:r>
              <a:t> subjects </a:t>
            </a:r>
            <a:r>
              <a:rPr i="1"/>
              <a:t>{sub</a:t>
            </a:r>
            <a:r>
              <a:rPr baseline="-5999" i="1"/>
              <a:t>i</a:t>
            </a:r>
            <a:r>
              <a:rPr i="1"/>
              <a:t>}</a:t>
            </a:r>
            <a:r>
              <a:rPr baseline="-5999" i="1"/>
              <a:t>i</a:t>
            </a:r>
            <a:r>
              <a:rPr i="1"/>
              <a:t> ∈ [1;n</a:t>
            </a:r>
            <a:r>
              <a:rPr baseline="-5999" i="1"/>
              <a:t>s </a:t>
            </a:r>
            <a:r>
              <a:rPr i="1"/>
              <a:t>]</a:t>
            </a:r>
            <a:endParaRPr i="1"/>
          </a:p>
          <a:p>
            <a:pPr lvl="3" marL="9398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r</a:t>
            </a:r>
            <a:r>
              <a:t> relation types </a:t>
            </a:r>
            <a:r>
              <a:rPr i="1"/>
              <a:t>{rel</a:t>
            </a:r>
            <a:r>
              <a:rPr baseline="-5999" i="1"/>
              <a:t>k</a:t>
            </a:r>
            <a:r>
              <a:rPr i="1"/>
              <a:t> }</a:t>
            </a:r>
            <a:r>
              <a:rPr baseline="-5999" i="1"/>
              <a:t>k </a:t>
            </a:r>
            <a:r>
              <a:rPr i="1"/>
              <a:t>∈ [1;n</a:t>
            </a:r>
            <a:r>
              <a:rPr baseline="-5999" i="1"/>
              <a:t>r</a:t>
            </a:r>
            <a:r>
              <a:rPr i="1"/>
              <a:t> ]</a:t>
            </a:r>
            <a:endParaRPr i="1"/>
          </a:p>
          <a:p>
            <a:pPr lvl="3" marL="9398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o</a:t>
            </a:r>
            <a:r>
              <a:t> objects </a:t>
            </a:r>
            <a:r>
              <a:rPr i="1"/>
              <a:t>{obj</a:t>
            </a:r>
            <a:r>
              <a:rPr baseline="-5999" i="1"/>
              <a:t>j</a:t>
            </a:r>
            <a:r>
              <a:rPr i="1"/>
              <a:t>}</a:t>
            </a:r>
            <a:r>
              <a:rPr baseline="-5999" i="1"/>
              <a:t>j </a:t>
            </a:r>
            <a:r>
              <a:rPr i="1"/>
              <a:t>∈ [1;n</a:t>
            </a:r>
            <a:r>
              <a:rPr baseline="-5999" i="1"/>
              <a:t>o</a:t>
            </a:r>
            <a:r>
              <a:rPr i="1"/>
              <a:t> ]</a:t>
            </a:r>
          </a:p>
          <a:p>
            <a:pPr lvl="3" marL="914400" indent="-2286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Blip>
                <a:blip r:embed="rId2"/>
              </a:buBlip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A fact exists for (sub</a:t>
            </a:r>
            <a:r>
              <a:rPr baseline="-5999"/>
              <a:t>i</a:t>
            </a:r>
            <a:r>
              <a:t>, rel</a:t>
            </a:r>
            <a:r>
              <a:rPr baseline="-5999"/>
              <a:t>k</a:t>
            </a:r>
            <a:r>
              <a:t>, obj</a:t>
            </a:r>
            <a:r>
              <a:rPr baseline="-5999"/>
              <a:t>j</a:t>
            </a:r>
            <a:r>
              <a:t>) if </a:t>
            </a:r>
            <a:r>
              <a:rPr>
                <a:solidFill>
                  <a:srgbClr val="0433FF"/>
                </a:solidFill>
              </a:rPr>
              <a:t>rel</a:t>
            </a:r>
            <a:r>
              <a:rPr baseline="-5999">
                <a:solidFill>
                  <a:srgbClr val="0433FF"/>
                </a:solidFill>
              </a:rPr>
              <a:t>k</a:t>
            </a:r>
            <a:r>
              <a:rPr>
                <a:solidFill>
                  <a:srgbClr val="0433FF"/>
                </a:solidFill>
              </a:rPr>
              <a:t>(sub</a:t>
            </a:r>
            <a:r>
              <a:rPr baseline="-5999">
                <a:solidFill>
                  <a:srgbClr val="0433FF"/>
                </a:solidFill>
              </a:rPr>
              <a:t>i</a:t>
            </a:r>
            <a:r>
              <a:rPr>
                <a:solidFill>
                  <a:srgbClr val="0433FF"/>
                </a:solidFill>
              </a:rPr>
              <a:t>, obj</a:t>
            </a:r>
            <a:r>
              <a:rPr baseline="-5999">
                <a:solidFill>
                  <a:srgbClr val="0433FF"/>
                </a:solidFill>
              </a:rPr>
              <a:t>j</a:t>
            </a:r>
            <a:r>
              <a:rPr>
                <a:solidFill>
                  <a:srgbClr val="0433FF"/>
                </a:solidFill>
              </a:rPr>
              <a:t>)=1</a:t>
            </a:r>
            <a:endParaRPr>
              <a:solidFill>
                <a:srgbClr val="0433FF"/>
              </a:solidFill>
            </a:endParaRPr>
          </a:p>
          <a:p>
            <a:pPr algn="l" defTabSz="457200">
              <a:lnSpc>
                <a:spcPts val="5900"/>
              </a:lnSpc>
              <a:spcBef>
                <a:spcPts val="1200"/>
              </a:spcBef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433FF"/>
              </a:solidFill>
            </a:endParaRPr>
          </a:p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b="1" sz="3500">
                <a:latin typeface="+mj-lt"/>
                <a:ea typeface="+mj-ea"/>
                <a:cs typeface="+mj-cs"/>
                <a:sym typeface="Helvetica"/>
              </a:defRPr>
            </a:pPr>
            <a:r>
              <a:t>Goal:</a:t>
            </a:r>
            <a:r>
              <a:rPr>
                <a:solidFill>
                  <a:srgbClr val="0433FF"/>
                </a:solidFill>
              </a:rPr>
              <a:t> </a:t>
            </a:r>
            <a:r>
              <a:rPr b="0"/>
              <a:t>We want to model, from data:</a:t>
            </a:r>
            <a:endParaRPr b="0"/>
          </a:p>
          <a:p>
            <a:pPr defTabSz="457200">
              <a:lnSpc>
                <a:spcPts val="5900"/>
              </a:lnSpc>
              <a:spcBef>
                <a:spcPts val="1200"/>
              </a:spcBef>
              <a:defRPr b="1" sz="3500">
                <a:latin typeface="+mj-lt"/>
                <a:ea typeface="+mj-ea"/>
                <a:cs typeface="+mj-cs"/>
                <a:sym typeface="Helvetica"/>
              </a:defRPr>
            </a:pPr>
            <a:r>
              <a:t>P</a:t>
            </a:r>
            <a:r>
              <a:rPr b="0"/>
              <a:t>[rel</a:t>
            </a:r>
            <a:r>
              <a:rPr b="0" baseline="-5999"/>
              <a:t>k</a:t>
            </a:r>
            <a:r>
              <a:rPr b="0"/>
              <a:t> (sub</a:t>
            </a:r>
            <a:r>
              <a:rPr b="0" baseline="-5999"/>
              <a:t>i</a:t>
            </a:r>
            <a:r>
              <a:rPr b="0"/>
              <a:t>, obj</a:t>
            </a:r>
            <a:r>
              <a:rPr b="0" baseline="-5999"/>
              <a:t>j</a:t>
            </a:r>
            <a:r>
              <a:rPr b="0"/>
              <a:t>) = 1]</a:t>
            </a:r>
          </a:p>
        </p:txBody>
      </p:sp>
      <p:sp>
        <p:nvSpPr>
          <p:cNvPr id="15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5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5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5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Prevues 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Prevues Work</a:t>
            </a:r>
          </a:p>
        </p:txBody>
      </p:sp>
      <p:sp>
        <p:nvSpPr>
          <p:cNvPr id="1528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29" name="Screen Shot 1394-11-23 at 20.15.38.png" descr="Screen Shot 1394-11-23 at 20.15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265" y="2290802"/>
            <a:ext cx="10617201" cy="607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53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53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53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فهرست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فهرست</a:t>
            </a:r>
          </a:p>
        </p:txBody>
      </p:sp>
      <p:sp>
        <p:nvSpPr>
          <p:cNvPr id="223" name="مقدمه و ادبیات موضوع…"/>
          <p:cNvSpPr txBox="1"/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b="1" sz="4074"/>
            </a:pPr>
            <a:r>
              <a:t>مقدمه و ادبیات موضوع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b="1" sz="4074">
                <a:solidFill>
                  <a:srgbClr val="0433FF"/>
                </a:solidFill>
              </a:defRPr>
            </a:pPr>
            <a:r>
              <a:t>عملکرد روش‌های موجود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b="1" sz="4074"/>
            </a:pPr>
            <a:r>
              <a:t>استفاده از قوانین انجمنی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b="1" sz="4074"/>
            </a:pPr>
            <a:r>
              <a:t>نتایج و جمع‌بندی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b="1" sz="4074"/>
            </a:pPr>
            <a:r>
              <a:t>مراجع</a:t>
            </a:r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5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22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227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228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u"/>
      </p:transition>
    </mc:Choice>
    <mc:Fallback>
      <p:transition spd="fast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Modeling Relations as Translations (Bordes et al. ’13)"/>
          <p:cNvSpPr txBox="1"/>
          <p:nvPr>
            <p:ph type="title"/>
          </p:nvPr>
        </p:nvSpPr>
        <p:spPr>
          <a:xfrm>
            <a:off x="504733" y="502044"/>
            <a:ext cx="11995334" cy="1114178"/>
          </a:xfrm>
          <a:prstGeom prst="rect">
            <a:avLst/>
          </a:prstGeom>
        </p:spPr>
        <p:txBody>
          <a:bodyPr/>
          <a:lstStyle/>
          <a:p>
            <a:pPr defTabSz="572516" rtl="0">
              <a:defRPr sz="4312"/>
            </a:pPr>
            <a:r>
              <a:rPr b="1"/>
              <a:t>Modeling Relations as Translations </a:t>
            </a:r>
            <a:r>
              <a:rPr sz="2548">
                <a:solidFill>
                  <a:srgbClr val="929292"/>
                </a:solidFill>
              </a:rPr>
              <a:t>(Bordes et al. ’13)</a:t>
            </a:r>
          </a:p>
        </p:txBody>
      </p:sp>
      <p:sp>
        <p:nvSpPr>
          <p:cNvPr id="1536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7" name="S"/>
          <p:cNvSpPr/>
          <p:nvPr/>
        </p:nvSpPr>
        <p:spPr>
          <a:xfrm>
            <a:off x="4397346" y="2844261"/>
            <a:ext cx="729824" cy="70559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S</a:t>
            </a:r>
          </a:p>
        </p:txBody>
      </p:sp>
      <p:pic>
        <p:nvPicPr>
          <p:cNvPr id="1553" name="Connection Line" descr="Connection Line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3421" y="2522472"/>
            <a:ext cx="3350748" cy="524124"/>
          </a:xfrm>
          <a:prstGeom prst="rect">
            <a:avLst/>
          </a:prstGeom>
        </p:spPr>
      </p:pic>
      <p:sp>
        <p:nvSpPr>
          <p:cNvPr id="1539" name="O"/>
          <p:cNvSpPr/>
          <p:nvPr/>
        </p:nvSpPr>
        <p:spPr>
          <a:xfrm>
            <a:off x="8228647" y="2844261"/>
            <a:ext cx="729824" cy="70559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O</a:t>
            </a:r>
          </a:p>
        </p:txBody>
      </p:sp>
      <p:sp>
        <p:nvSpPr>
          <p:cNvPr id="1540" name="r"/>
          <p:cNvSpPr txBox="1"/>
          <p:nvPr/>
        </p:nvSpPr>
        <p:spPr>
          <a:xfrm>
            <a:off x="6506055" y="1869617"/>
            <a:ext cx="2922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</a:t>
            </a:r>
          </a:p>
        </p:txBody>
      </p:sp>
      <p:pic>
        <p:nvPicPr>
          <p:cNvPr id="1541" name="Screen Shot 1394-11-25 at 10.30.41.png" descr="Screen Shot 1394-11-25 at 10.30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039" y="5711014"/>
            <a:ext cx="2768601" cy="260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2" name="R"/>
          <p:cNvSpPr txBox="1"/>
          <p:nvPr/>
        </p:nvSpPr>
        <p:spPr>
          <a:xfrm>
            <a:off x="3121489" y="6504776"/>
            <a:ext cx="38027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9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</a:t>
            </a:r>
          </a:p>
        </p:txBody>
      </p:sp>
      <p:sp>
        <p:nvSpPr>
          <p:cNvPr id="1543" name="Et"/>
          <p:cNvSpPr txBox="1"/>
          <p:nvPr/>
        </p:nvSpPr>
        <p:spPr>
          <a:xfrm>
            <a:off x="2145816" y="5550143"/>
            <a:ext cx="43042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800">
                <a:latin typeface="+mj-lt"/>
                <a:ea typeface="+mj-ea"/>
                <a:cs typeface="+mj-cs"/>
                <a:sym typeface="Helvetica"/>
              </a:defRPr>
            </a:pPr>
            <a:r>
              <a:t>E</a:t>
            </a:r>
            <a:r>
              <a:rPr baseline="-5999"/>
              <a:t>t</a:t>
            </a:r>
          </a:p>
        </p:txBody>
      </p:sp>
      <p:sp>
        <p:nvSpPr>
          <p:cNvPr id="1544" name="Eh"/>
          <p:cNvSpPr txBox="1"/>
          <p:nvPr/>
        </p:nvSpPr>
        <p:spPr>
          <a:xfrm>
            <a:off x="852342" y="5849654"/>
            <a:ext cx="4962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2800">
                <a:latin typeface="+mj-lt"/>
                <a:ea typeface="+mj-ea"/>
                <a:cs typeface="+mj-cs"/>
                <a:sym typeface="Helvetica"/>
              </a:defRPr>
            </a:pPr>
            <a:r>
              <a:t>E</a:t>
            </a:r>
            <a:r>
              <a:rPr baseline="-5999"/>
              <a:t>h</a:t>
            </a:r>
          </a:p>
        </p:txBody>
      </p:sp>
      <p:sp>
        <p:nvSpPr>
          <p:cNvPr id="1545" name="Intuition: we want s + r ~ o."/>
          <p:cNvSpPr txBox="1"/>
          <p:nvPr/>
        </p:nvSpPr>
        <p:spPr>
          <a:xfrm>
            <a:off x="5899505" y="4816556"/>
            <a:ext cx="5849358" cy="647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rPr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rPr>
              <a:t>Intuition</a:t>
            </a:r>
            <a:r>
              <a:t>: we want s + r ~ o.</a:t>
            </a:r>
          </a:p>
        </p:txBody>
      </p:sp>
      <p:sp>
        <p:nvSpPr>
          <p:cNvPr id="1546" name="Dissimilarity measure is defined as:"/>
          <p:cNvSpPr txBox="1"/>
          <p:nvPr/>
        </p:nvSpPr>
        <p:spPr>
          <a:xfrm>
            <a:off x="5632801" y="5735701"/>
            <a:ext cx="65199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Dissimilarity measure is defined as:</a:t>
            </a:r>
          </a:p>
        </p:txBody>
      </p:sp>
      <p:pic>
        <p:nvPicPr>
          <p:cNvPr id="1547" name="Screen Shot 1394-11-25 at 10.35.42.png" descr="Screen Shot 1394-11-25 at 10.35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47222" y="6620278"/>
            <a:ext cx="5553923" cy="842848"/>
          </a:xfrm>
          <a:prstGeom prst="rect">
            <a:avLst/>
          </a:prstGeom>
          <a:ln w="12700">
            <a:miter lim="400000"/>
          </a:ln>
        </p:spPr>
      </p:pic>
      <p:sp>
        <p:nvSpPr>
          <p:cNvPr id="1548" name="s,r and o are learned to verify that."/>
          <p:cNvSpPr txBox="1"/>
          <p:nvPr/>
        </p:nvSpPr>
        <p:spPr>
          <a:xfrm>
            <a:off x="5891773" y="7763501"/>
            <a:ext cx="6348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rPr>
                <a:solidFill>
                  <a:srgbClr val="0433FF"/>
                </a:solidFill>
              </a:rPr>
              <a:t>s,r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o</a:t>
            </a:r>
            <a:r>
              <a:t> are learned to verify that.</a:t>
            </a:r>
          </a:p>
        </p:txBody>
      </p:sp>
      <p:sp>
        <p:nvSpPr>
          <p:cNvPr id="154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55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55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55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Agenda</a:t>
            </a:r>
          </a:p>
        </p:txBody>
      </p:sp>
      <p:sp>
        <p:nvSpPr>
          <p:cNvPr id="1557" name="Multi-relational data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27100" indent="-927100" rtl="0">
              <a:lnSpc>
                <a:spcPct val="120000"/>
              </a:lnSpc>
              <a:buSzPct val="76000"/>
              <a:buBlip>
                <a:blip r:embed="rId2"/>
              </a:buBlip>
              <a:defRPr b="1"/>
            </a:pPr>
            <a:r>
              <a:t>Multi-relational data</a:t>
            </a:r>
            <a:endParaRPr>
              <a:solidFill>
                <a:srgbClr val="FF0000"/>
              </a:solidFill>
              <a:latin typeface="B Nazanin"/>
              <a:ea typeface="B Nazanin"/>
              <a:cs typeface="B Nazanin"/>
              <a:sym typeface="B Nazanin"/>
            </a:endParaRP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2"/>
              </a:buBlip>
              <a:defRPr b="1"/>
            </a:pPr>
            <a:r>
              <a:t>Link Prediction in KBs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>
                <a:solidFill>
                  <a:srgbClr val="0433FF"/>
                </a:solidFill>
              </a:defRPr>
            </a:pPr>
            <a:r>
              <a:t>Experiments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/>
            </a:pPr>
            <a:r>
              <a:t>Association Rules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/>
            </a:pPr>
            <a:r>
              <a:t>References</a:t>
            </a:r>
          </a:p>
        </p:txBody>
      </p:sp>
      <p:sp>
        <p:nvSpPr>
          <p:cNvPr id="1558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5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56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56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56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Experi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Experiments</a:t>
            </a:r>
          </a:p>
        </p:txBody>
      </p:sp>
      <p:sp>
        <p:nvSpPr>
          <p:cNvPr id="1565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6" name="Data statistics:"/>
          <p:cNvSpPr txBox="1"/>
          <p:nvPr/>
        </p:nvSpPr>
        <p:spPr>
          <a:xfrm>
            <a:off x="230148" y="2262546"/>
            <a:ext cx="1254450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b="1" sz="35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Data statistics:</a:t>
            </a:r>
          </a:p>
        </p:txBody>
      </p:sp>
      <p:pic>
        <p:nvPicPr>
          <p:cNvPr id="1567" name="Screen Shot 1394-11-25 at 11.08.34.png" descr="Screen Shot 1394-11-25 at 11.0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50" y="3099045"/>
            <a:ext cx="10909300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8" name="Training times for TransE:…"/>
          <p:cNvSpPr txBox="1"/>
          <p:nvPr/>
        </p:nvSpPr>
        <p:spPr>
          <a:xfrm>
            <a:off x="344473" y="5576040"/>
            <a:ext cx="1254450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b="1" sz="3500">
                <a:latin typeface="+mj-lt"/>
                <a:ea typeface="+mj-ea"/>
                <a:cs typeface="+mj-cs"/>
                <a:sym typeface="Helvetica"/>
              </a:defRPr>
            </a:pPr>
            <a:r>
              <a:t>Training times for TransE:</a:t>
            </a:r>
          </a:p>
          <a:p>
            <a:pPr lvl="3" marL="9398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Embedding dimension: 50</a:t>
            </a:r>
          </a:p>
          <a:p>
            <a:pPr lvl="3" marL="9398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Training time:</a:t>
            </a:r>
          </a:p>
          <a:p>
            <a:pPr lvl="6" marL="16256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on Freebase15k: </a:t>
            </a:r>
            <a:r>
              <a:rPr>
                <a:solidFill>
                  <a:srgbClr val="0433FF"/>
                </a:solidFill>
              </a:rPr>
              <a:t>~1.2h</a:t>
            </a:r>
            <a:r>
              <a:t> (on 1 core),</a:t>
            </a:r>
          </a:p>
          <a:p>
            <a:pPr lvl="6" marL="16256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on Freebase1M: </a:t>
            </a:r>
            <a:r>
              <a:rPr>
                <a:solidFill>
                  <a:srgbClr val="0433FF"/>
                </a:solidFill>
              </a:rPr>
              <a:t>~1d</a:t>
            </a:r>
            <a:r>
              <a:t> (on 16 cores).</a:t>
            </a:r>
          </a:p>
        </p:txBody>
      </p:sp>
      <p:sp>
        <p:nvSpPr>
          <p:cNvPr id="156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57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57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57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الگوریتم یادگیری Tran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الگوریتم یادگیری TransE</a:t>
            </a:r>
          </a:p>
        </p:txBody>
      </p:sp>
      <p:sp>
        <p:nvSpPr>
          <p:cNvPr id="1575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76" name="Screen Shot 1394-11-25 at 10.42.23.png" descr="Screen Shot 1394-11-25 at 10.42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" y="1882526"/>
            <a:ext cx="12357100" cy="709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57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57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58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Using Association R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pPr/>
            <a:r>
              <a:t>Using Association Rules</a:t>
            </a:r>
          </a:p>
        </p:txBody>
      </p:sp>
      <p:sp>
        <p:nvSpPr>
          <p:cNvPr id="1583" name="Slide Number"/>
          <p:cNvSpPr txBox="1"/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584" name="Screen Shot 1394-11-25 at 12.39.24.png" descr="Screen Shot 1394-11-25 at 12.39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3850" y="3431926"/>
            <a:ext cx="9817100" cy="400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158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158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158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1589" name="قوانین استخراج شده:"/>
          <p:cNvSpPr txBox="1"/>
          <p:nvPr/>
        </p:nvSpPr>
        <p:spPr>
          <a:xfrm>
            <a:off x="1417180" y="2416126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lvl="1" marL="4572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قوانین استخراج شده: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l"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روشهای یادگیری آماری"/>
          <p:cNvSpPr txBox="1"/>
          <p:nvPr>
            <p:ph type="title"/>
          </p:nvPr>
        </p:nvSpPr>
        <p:spPr>
          <a:xfrm>
            <a:off x="952500" y="523056"/>
            <a:ext cx="11099800" cy="1114178"/>
          </a:xfrm>
          <a:prstGeom prst="rect">
            <a:avLst/>
          </a:prstGeom>
        </p:spPr>
        <p:txBody>
          <a:bodyPr/>
          <a:lstStyle/>
          <a:p>
            <a:pPr/>
            <a:r>
              <a:t>روش‌های یادگیری آماری</a:t>
            </a:r>
          </a:p>
        </p:txBody>
      </p:sp>
      <p:sp>
        <p:nvSpPr>
          <p:cNvPr id="233" name="Slide Number"/>
          <p:cNvSpPr txBox="1"/>
          <p:nvPr>
            <p:ph type="sldNum" sz="quarter" idx="2"/>
          </p:nvPr>
        </p:nvSpPr>
        <p:spPr>
          <a:xfrm>
            <a:off x="6375349" y="9251950"/>
            <a:ext cx="241402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Multi-relational data</a:t>
            </a:r>
          </a:p>
        </p:txBody>
      </p:sp>
      <p:sp>
        <p:nvSpPr>
          <p:cNvPr id="23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Link prediction</a:t>
            </a:r>
          </a:p>
        </p:txBody>
      </p:sp>
      <p:sp>
        <p:nvSpPr>
          <p:cNvPr id="23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Experiments</a:t>
            </a:r>
          </a:p>
        </p:txBody>
      </p:sp>
      <p:sp>
        <p:nvSpPr>
          <p:cNvPr id="23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Association Rules</a:t>
            </a:r>
          </a:p>
        </p:txBody>
      </p:sp>
      <p:sp>
        <p:nvSpPr>
          <p:cNvPr id="238" name="یادگیری آماری رابطهها (Statistical Relational Learning):…"/>
          <p:cNvSpPr txBox="1"/>
          <p:nvPr/>
        </p:nvSpPr>
        <p:spPr>
          <a:xfrm>
            <a:off x="1417180" y="2416126"/>
            <a:ext cx="11099802" cy="37838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900"/>
              </a:lnSpc>
              <a:spcBef>
                <a:spcPts val="1200"/>
              </a:spcBef>
              <a:defRPr b="1"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یادگیری آماری رابطه‌ها (</a:t>
            </a:r>
            <a:r>
              <a:rPr sz="3200"/>
              <a:t>Statistical Relational Learning</a:t>
            </a:r>
            <a:r>
              <a:t>): </a:t>
            </a:r>
          </a:p>
          <a:p>
            <a:pPr algn="just" defTabSz="457200" rtl="1">
              <a:lnSpc>
                <a:spcPts val="5500"/>
              </a:lnSpc>
              <a:spcBef>
                <a:spcPts val="1200"/>
              </a:spcBef>
              <a:defRPr sz="32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تولید مدل‌های آماری برای داده‌های رابطه‌ای</a:t>
            </a:r>
          </a:p>
          <a:p>
            <a:pPr lvl="5" marL="13716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خصوصیات گراف (</a:t>
            </a:r>
            <a:r>
              <a:t>graph feature</a:t>
            </a:r>
            <a:r>
              <a:t>)</a:t>
            </a:r>
            <a:endParaRPr>
              <a:solidFill>
                <a:srgbClr val="0433FF"/>
              </a:solidFill>
            </a:endParaRPr>
          </a:p>
          <a:p>
            <a:pPr lvl="5" marL="13716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</a:rPr>
              <a:t> </a:t>
            </a:r>
            <a:r>
              <a:t>مدل تصادفی مارکف (</a:t>
            </a:r>
            <a:r>
              <a:t>Markov random field</a:t>
            </a:r>
            <a:r>
              <a:t>)</a:t>
            </a:r>
          </a:p>
          <a:p>
            <a:pPr lvl="5" marL="1371600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ویژگی‌های پنهان (</a:t>
            </a:r>
            <a:r>
              <a:t>Latent factor</a:t>
            </a:r>
            <a:r>
              <a:t>)</a:t>
            </a:r>
          </a:p>
        </p:txBody>
      </p:sp>
      <p:sp>
        <p:nvSpPr>
          <p:cNvPr id="239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نتایج و جمع‌بندی</a:t>
            </a:r>
          </a:p>
        </p:txBody>
      </p:sp>
      <p:sp>
        <p:nvSpPr>
          <p:cNvPr id="24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آزمایش‌ها</a:t>
            </a:r>
          </a:p>
        </p:txBody>
      </p:sp>
      <p:sp>
        <p:nvSpPr>
          <p:cNvPr id="241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روش‌های موجود</a:t>
            </a:r>
          </a:p>
        </p:txBody>
      </p:sp>
      <p:sp>
        <p:nvSpPr>
          <p:cNvPr id="242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300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push dir="r"/>
      </p:transition>
    </mc:Choice>
    <mc:Fallback>
      <p:transition spd="fast">
        <p:fade/>
      </p:transition>
    </mc:Fallback>
  </mc:AlternateContent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